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13" r:id="rId1"/>
    <p:sldMasterId id="2147484445" r:id="rId2"/>
  </p:sldMasterIdLst>
  <p:notesMasterIdLst>
    <p:notesMasterId r:id="rId28"/>
  </p:notesMasterIdLst>
  <p:handoutMasterIdLst>
    <p:handoutMasterId r:id="rId29"/>
  </p:handoutMasterIdLst>
  <p:sldIdLst>
    <p:sldId id="683" r:id="rId3"/>
    <p:sldId id="12029" r:id="rId4"/>
    <p:sldId id="12033" r:id="rId5"/>
    <p:sldId id="12030" r:id="rId6"/>
    <p:sldId id="12031" r:id="rId7"/>
    <p:sldId id="12032" r:id="rId8"/>
    <p:sldId id="12034" r:id="rId9"/>
    <p:sldId id="12035" r:id="rId10"/>
    <p:sldId id="12036" r:id="rId11"/>
    <p:sldId id="12037" r:id="rId12"/>
    <p:sldId id="12038" r:id="rId13"/>
    <p:sldId id="12009" r:id="rId14"/>
    <p:sldId id="12008" r:id="rId15"/>
    <p:sldId id="12007" r:id="rId16"/>
    <p:sldId id="12010" r:id="rId17"/>
    <p:sldId id="12011" r:id="rId18"/>
    <p:sldId id="12012" r:id="rId19"/>
    <p:sldId id="554" r:id="rId20"/>
    <p:sldId id="11987" r:id="rId21"/>
    <p:sldId id="262" r:id="rId22"/>
    <p:sldId id="11988" r:id="rId23"/>
    <p:sldId id="11989" r:id="rId24"/>
    <p:sldId id="11990" r:id="rId25"/>
    <p:sldId id="11991" r:id="rId26"/>
    <p:sldId id="11992" r:id="rId2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2" pos="15356" userDrawn="1">
          <p15:clr>
            <a:srgbClr val="A4A3A4"/>
          </p15:clr>
        </p15:guide>
        <p15:guide id="3" orient="horz" pos="43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D2EFFA"/>
    <a:srgbClr val="2683C6"/>
    <a:srgbClr val="C00000"/>
    <a:srgbClr val="F2F2F2"/>
    <a:srgbClr val="FFBDBD"/>
    <a:srgbClr val="EFF7A1"/>
    <a:srgbClr val="FFFFFF"/>
    <a:srgbClr val="F3D5A5"/>
    <a:srgbClr val="1D50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5492" autoAdjust="0"/>
  </p:normalViewPr>
  <p:slideViewPr>
    <p:cSldViewPr snapToGrid="0" snapToObjects="1">
      <p:cViewPr varScale="1">
        <p:scale>
          <a:sx n="45" d="100"/>
          <a:sy n="45" d="100"/>
        </p:scale>
        <p:origin x="48" y="82"/>
      </p:cViewPr>
      <p:guideLst>
        <p:guide pos="15356"/>
        <p:guide orient="horz" pos="4320"/>
      </p:guideLst>
    </p:cSldViewPr>
  </p:slideViewPr>
  <p:notesTextViewPr>
    <p:cViewPr>
      <p:scale>
        <a:sx n="100" d="100"/>
        <a:sy n="100" d="100"/>
      </p:scale>
      <p:origin x="0" y="0"/>
    </p:cViewPr>
  </p:notesTextViewPr>
  <p:sorterViewPr>
    <p:cViewPr>
      <p:scale>
        <a:sx n="20" d="100"/>
        <a:sy n="20" d="100"/>
      </p:scale>
      <p:origin x="0" y="-8004"/>
    </p:cViewPr>
  </p:sorterViewPr>
  <p:notesViewPr>
    <p:cSldViewPr snapToGrid="0" snapToObjects="1" showGuides="1">
      <p:cViewPr varScale="1">
        <p:scale>
          <a:sx n="50" d="100"/>
          <a:sy n="50" d="100"/>
        </p:scale>
        <p:origin x="270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9A7D21D-EAB0-4CF8-8182-96B6BA68E4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1CF18A6-FBD1-4437-858F-463F93C9A7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87900B-DB0A-42E1-888C-C080B4AF212C}" type="datetimeFigureOut">
              <a:rPr lang="zh-CN" altLang="en-US" smtClean="0"/>
              <a:t>2023/8/17</a:t>
            </a:fld>
            <a:endParaRPr lang="zh-CN" altLang="en-US"/>
          </a:p>
        </p:txBody>
      </p:sp>
      <p:sp>
        <p:nvSpPr>
          <p:cNvPr id="4" name="页脚占位符 3">
            <a:extLst>
              <a:ext uri="{FF2B5EF4-FFF2-40B4-BE49-F238E27FC236}">
                <a16:creationId xmlns:a16="http://schemas.microsoft.com/office/drawing/2014/main" id="{4C89356E-E7E4-4C5E-A382-6CC718155D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02B01FA-F6CC-4171-8AA9-2DFCB4EB3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1D320B-4F5E-426E-810F-38CECF0798C0}" type="slidenum">
              <a:rPr lang="zh-CN" altLang="en-US" smtClean="0"/>
              <a:t>‹#›</a:t>
            </a:fld>
            <a:endParaRPr lang="zh-CN" altLang="en-US"/>
          </a:p>
        </p:txBody>
      </p:sp>
    </p:spTree>
    <p:extLst>
      <p:ext uri="{BB962C8B-B14F-4D97-AF65-F5344CB8AC3E}">
        <p14:creationId xmlns:p14="http://schemas.microsoft.com/office/powerpoint/2010/main" val="579247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8/17/2023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dirty="0"/>
          </a:p>
        </p:txBody>
      </p:sp>
    </p:spTree>
    <p:extLst>
      <p:ext uri="{BB962C8B-B14F-4D97-AF65-F5344CB8AC3E}">
        <p14:creationId xmlns:p14="http://schemas.microsoft.com/office/powerpoint/2010/main" val="287959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21482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59315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250066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04469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289827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4610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39892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zh-TW" altLang="en-US"/>
              <a:t>按一下以編輯母片副標題樣式</a:t>
            </a:r>
            <a:endParaRPr lang="en-US" dirty="0"/>
          </a:p>
        </p:txBody>
      </p:sp>
      <p:sp>
        <p:nvSpPr>
          <p:cNvPr id="4" name="标题 3">
            <a:extLst>
              <a:ext uri="{FF2B5EF4-FFF2-40B4-BE49-F238E27FC236}">
                <a16:creationId xmlns:a16="http://schemas.microsoft.com/office/drawing/2014/main" id="{D7BBB422-8B91-4FE6-A091-9441734F4E3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4418527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241141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675963" y="730250"/>
            <a:ext cx="15464572" cy="1162367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9519076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54958"/>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027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E8778-F6E1-4467-87D5-3EE5E3C11802}"/>
              </a:ext>
            </a:extLst>
          </p:cNvPr>
          <p:cNvSpPr>
            <a:spLocks noGrp="1"/>
          </p:cNvSpPr>
          <p:nvPr>
            <p:ph type="ctrTitle"/>
          </p:nvPr>
        </p:nvSpPr>
        <p:spPr>
          <a:xfrm>
            <a:off x="3048000" y="2244725"/>
            <a:ext cx="18283238" cy="47752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E098EC2-DB1D-4E16-88CC-95CA8A8DE61F}"/>
              </a:ext>
            </a:extLst>
          </p:cNvPr>
          <p:cNvSpPr>
            <a:spLocks noGrp="1"/>
          </p:cNvSpPr>
          <p:nvPr>
            <p:ph type="subTitle" idx="1"/>
          </p:nvPr>
        </p:nvSpPr>
        <p:spPr>
          <a:xfrm>
            <a:off x="3048000" y="7204075"/>
            <a:ext cx="18283238"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07E9B6F-961A-4781-83F8-AB5D3DC9BC26}"/>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13AB7310-26E6-4374-9B81-497197A297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3E7671-EB9B-4D7B-9A4A-27DC9D1F293E}"/>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3680451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5F89A-D87C-4F79-84EC-4D7B94BD21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9C0C91-2BC4-438B-A183-63765912ED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DBDCB9-7A08-4931-8FFB-C7E32C3D2BD5}"/>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FACE6ABB-05F8-4D1E-8A6E-AA01DB0575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14CA45-3F49-4EA4-AC9E-2C61CCA7D37C}"/>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474586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33213-3938-4008-AC36-4FDD0A66A09B}"/>
              </a:ext>
            </a:extLst>
          </p:cNvPr>
          <p:cNvSpPr>
            <a:spLocks noGrp="1"/>
          </p:cNvSpPr>
          <p:nvPr>
            <p:ph type="title"/>
          </p:nvPr>
        </p:nvSpPr>
        <p:spPr>
          <a:xfrm>
            <a:off x="1663700" y="3419475"/>
            <a:ext cx="21024850" cy="5705475"/>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5F36FE-D168-46F5-9B8F-FB4B545D7BFE}"/>
              </a:ext>
            </a:extLst>
          </p:cNvPr>
          <p:cNvSpPr>
            <a:spLocks noGrp="1"/>
          </p:cNvSpPr>
          <p:nvPr>
            <p:ph type="body" idx="1"/>
          </p:nvPr>
        </p:nvSpPr>
        <p:spPr>
          <a:xfrm>
            <a:off x="1663700" y="9178925"/>
            <a:ext cx="2102485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B11CA9C-BB4E-44AD-8234-C32A494E2C09}"/>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21AA58AF-DCB1-46CF-8712-9F767C24D3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E77E23-C5F7-4675-9735-1A561FF59B79}"/>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1587780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27E64-94FD-430E-977B-E5F50BDBB0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A97189-C9C6-438F-9793-0DDC04EB531A}"/>
              </a:ext>
            </a:extLst>
          </p:cNvPr>
          <p:cNvSpPr>
            <a:spLocks noGrp="1"/>
          </p:cNvSpPr>
          <p:nvPr>
            <p:ph sz="half" idx="1"/>
          </p:nvPr>
        </p:nvSpPr>
        <p:spPr>
          <a:xfrm>
            <a:off x="1676400" y="3651250"/>
            <a:ext cx="10436225" cy="8702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B3C56E-D124-42E8-B77F-AA51DD0BFDB6}"/>
              </a:ext>
            </a:extLst>
          </p:cNvPr>
          <p:cNvSpPr>
            <a:spLocks noGrp="1"/>
          </p:cNvSpPr>
          <p:nvPr>
            <p:ph sz="half" idx="2"/>
          </p:nvPr>
        </p:nvSpPr>
        <p:spPr>
          <a:xfrm>
            <a:off x="12265025" y="3651250"/>
            <a:ext cx="10436225" cy="8702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A3089D9-6B25-48E0-B9FE-4A2F42E83308}"/>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FCA9ADE0-7F70-43FC-AFE8-9203E150B3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37AB6D-1779-45F8-ADE3-846A33479336}"/>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4186627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09856-6051-4829-92B5-250BBCC6AC6A}"/>
              </a:ext>
            </a:extLst>
          </p:cNvPr>
          <p:cNvSpPr>
            <a:spLocks noGrp="1"/>
          </p:cNvSpPr>
          <p:nvPr>
            <p:ph type="title"/>
          </p:nvPr>
        </p:nvSpPr>
        <p:spPr>
          <a:xfrm>
            <a:off x="1679575" y="730250"/>
            <a:ext cx="21024850" cy="2651125"/>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42680D-4714-4AFC-A827-B9B22677DBB9}"/>
              </a:ext>
            </a:extLst>
          </p:cNvPr>
          <p:cNvSpPr>
            <a:spLocks noGrp="1"/>
          </p:cNvSpPr>
          <p:nvPr>
            <p:ph type="body" idx="1"/>
          </p:nvPr>
        </p:nvSpPr>
        <p:spPr>
          <a:xfrm>
            <a:off x="1679575" y="3362325"/>
            <a:ext cx="10312400"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4744C90-5676-4927-9710-77B38DF32857}"/>
              </a:ext>
            </a:extLst>
          </p:cNvPr>
          <p:cNvSpPr>
            <a:spLocks noGrp="1"/>
          </p:cNvSpPr>
          <p:nvPr>
            <p:ph sz="half" idx="2"/>
          </p:nvPr>
        </p:nvSpPr>
        <p:spPr>
          <a:xfrm>
            <a:off x="1679575" y="5010150"/>
            <a:ext cx="10312400" cy="7369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C19E5CE-03A6-45E6-969C-AA986F38B93F}"/>
              </a:ext>
            </a:extLst>
          </p:cNvPr>
          <p:cNvSpPr>
            <a:spLocks noGrp="1"/>
          </p:cNvSpPr>
          <p:nvPr>
            <p:ph type="body" sz="quarter" idx="3"/>
          </p:nvPr>
        </p:nvSpPr>
        <p:spPr>
          <a:xfrm>
            <a:off x="12341225" y="3362325"/>
            <a:ext cx="10363200"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BDF8D53-80CD-42FC-A007-EB9A06D07753}"/>
              </a:ext>
            </a:extLst>
          </p:cNvPr>
          <p:cNvSpPr>
            <a:spLocks noGrp="1"/>
          </p:cNvSpPr>
          <p:nvPr>
            <p:ph sz="quarter" idx="4"/>
          </p:nvPr>
        </p:nvSpPr>
        <p:spPr>
          <a:xfrm>
            <a:off x="12341225" y="5010150"/>
            <a:ext cx="10363200" cy="7369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1E171A4-2B28-48FF-B73F-8FFBFDD792C6}"/>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8" name="页脚占位符 7">
            <a:extLst>
              <a:ext uri="{FF2B5EF4-FFF2-40B4-BE49-F238E27FC236}">
                <a16:creationId xmlns:a16="http://schemas.microsoft.com/office/drawing/2014/main" id="{0B3E411B-3632-4B67-8659-DA2AE35280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633850C-D917-474A-B5F8-98B9282EA12E}"/>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1818243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E585F-B6C7-4DE5-94AC-F3A0220D75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AAB920-610D-4CBF-B9BB-4B6469032F68}"/>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4" name="页脚占位符 3">
            <a:extLst>
              <a:ext uri="{FF2B5EF4-FFF2-40B4-BE49-F238E27FC236}">
                <a16:creationId xmlns:a16="http://schemas.microsoft.com/office/drawing/2014/main" id="{DD88920A-4021-4A1D-858D-072476BBE38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9D8F5A-DB07-43D2-A82C-264B486B4E3B}"/>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2492334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44077239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77457C-17CB-46EE-8173-DE5F986F8AFE}"/>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3" name="页脚占位符 2">
            <a:extLst>
              <a:ext uri="{FF2B5EF4-FFF2-40B4-BE49-F238E27FC236}">
                <a16:creationId xmlns:a16="http://schemas.microsoft.com/office/drawing/2014/main" id="{C0487AB5-23F2-48D6-A7BC-C7835395C6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96AD0D-4025-4275-B8B4-DA1794C84A9D}"/>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540769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8BF04-E24D-4B05-A8ED-48D42BEDC0CF}"/>
              </a:ext>
            </a:extLst>
          </p:cNvPr>
          <p:cNvSpPr>
            <a:spLocks noGrp="1"/>
          </p:cNvSpPr>
          <p:nvPr>
            <p:ph type="title"/>
          </p:nvPr>
        </p:nvSpPr>
        <p:spPr>
          <a:xfrm>
            <a:off x="1679575" y="914400"/>
            <a:ext cx="7861300" cy="32004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2869E4-8921-4928-B4AF-5F2B1187C9C7}"/>
              </a:ext>
            </a:extLst>
          </p:cNvPr>
          <p:cNvSpPr>
            <a:spLocks noGrp="1"/>
          </p:cNvSpPr>
          <p:nvPr>
            <p:ph idx="1"/>
          </p:nvPr>
        </p:nvSpPr>
        <p:spPr>
          <a:xfrm>
            <a:off x="10363200" y="1974850"/>
            <a:ext cx="12341225"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D1E8D28-20FE-4DD1-AE79-85D7A85DFE20}"/>
              </a:ext>
            </a:extLst>
          </p:cNvPr>
          <p:cNvSpPr>
            <a:spLocks noGrp="1"/>
          </p:cNvSpPr>
          <p:nvPr>
            <p:ph type="body" sz="half" idx="2"/>
          </p:nvPr>
        </p:nvSpPr>
        <p:spPr>
          <a:xfrm>
            <a:off x="1679575" y="4114800"/>
            <a:ext cx="7861300"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C9621F-EE3F-45F1-8545-BB7947E48F71}"/>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2E453720-254B-400E-8720-3E2FD0132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98E4C5-01AE-4ADC-8687-FC40AEAEEF9B}"/>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314432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A3E24-233C-4923-B07F-567570A1ADA3}"/>
              </a:ext>
            </a:extLst>
          </p:cNvPr>
          <p:cNvSpPr>
            <a:spLocks noGrp="1"/>
          </p:cNvSpPr>
          <p:nvPr>
            <p:ph type="title"/>
          </p:nvPr>
        </p:nvSpPr>
        <p:spPr>
          <a:xfrm>
            <a:off x="1679575" y="914400"/>
            <a:ext cx="7861300" cy="32004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92091A-63DD-4073-A26F-1B24DB641B49}"/>
              </a:ext>
            </a:extLst>
          </p:cNvPr>
          <p:cNvSpPr>
            <a:spLocks noGrp="1"/>
          </p:cNvSpPr>
          <p:nvPr>
            <p:ph type="pic" idx="1"/>
          </p:nvPr>
        </p:nvSpPr>
        <p:spPr>
          <a:xfrm>
            <a:off x="10363200" y="1974850"/>
            <a:ext cx="12341225"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90D866-4564-48ED-8302-F857A9CFB48E}"/>
              </a:ext>
            </a:extLst>
          </p:cNvPr>
          <p:cNvSpPr>
            <a:spLocks noGrp="1"/>
          </p:cNvSpPr>
          <p:nvPr>
            <p:ph type="body" sz="half" idx="2"/>
          </p:nvPr>
        </p:nvSpPr>
        <p:spPr>
          <a:xfrm>
            <a:off x="1679575" y="4114800"/>
            <a:ext cx="7861300"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BD323-9A09-4ED9-8033-BAC195479416}"/>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076533A7-558B-424E-BC44-2CC51AB963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015BCA-8863-4361-931C-EEBCE70054C0}"/>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2711398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D1756-D9C2-4705-A4A1-69B265E2EE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A162FD-CDEF-4A43-93F0-D43C6E1BCC3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12937-929D-482A-B4D3-808711FF8C84}"/>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0FD3DA70-A498-45D5-9F41-9207058201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710922-E4A0-4BB8-9BE7-900B2B11F46C}"/>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2273851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F27D20-5C40-42C0-94A0-197724E3AB23}"/>
              </a:ext>
            </a:extLst>
          </p:cNvPr>
          <p:cNvSpPr>
            <a:spLocks noGrp="1"/>
          </p:cNvSpPr>
          <p:nvPr>
            <p:ph type="title" orient="vert"/>
          </p:nvPr>
        </p:nvSpPr>
        <p:spPr>
          <a:xfrm>
            <a:off x="17445038" y="730250"/>
            <a:ext cx="5256212" cy="116236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2D17E4-B423-4E5B-BFCD-70D60423B83B}"/>
              </a:ext>
            </a:extLst>
          </p:cNvPr>
          <p:cNvSpPr>
            <a:spLocks noGrp="1"/>
          </p:cNvSpPr>
          <p:nvPr>
            <p:ph type="body" orient="vert" idx="1"/>
          </p:nvPr>
        </p:nvSpPr>
        <p:spPr>
          <a:xfrm>
            <a:off x="1676400" y="730250"/>
            <a:ext cx="15616238" cy="116236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5CE2F9-277C-44B8-9148-A1290FB098A0}"/>
              </a:ext>
            </a:extLst>
          </p:cNvPr>
          <p:cNvSpPr>
            <a:spLocks noGrp="1"/>
          </p:cNvSpPr>
          <p:nvPr>
            <p:ph type="dt" sz="half" idx="10"/>
          </p:nvPr>
        </p:nvSpPr>
        <p:spPr/>
        <p:txBody>
          <a:body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7DFDD931-A63C-4559-88D5-F3CFAD0427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7951F-1F1C-49A5-88FF-2CD7EF379ED8}"/>
              </a:ext>
            </a:extLst>
          </p:cNvPr>
          <p:cNvSpPr>
            <a:spLocks noGrp="1"/>
          </p:cNvSpPr>
          <p:nvPr>
            <p:ph type="sldNum" sz="quarter" idx="12"/>
          </p:nvPr>
        </p:nvSpPr>
        <p:spPr/>
        <p:txBody>
          <a:body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151227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p:spPr>
        <p:txBody>
          <a:bodyPr anchor="b"/>
          <a:lstStyle>
            <a:lvl1pPr>
              <a:defRPr sz="11997"/>
            </a:lvl1pPr>
          </a:lstStyle>
          <a:p>
            <a:r>
              <a:rPr lang="zh-TW" altLang="en-US"/>
              <a:t>按一下以編輯母片標題樣式</a:t>
            </a:r>
            <a:endParaRPr lang="en-US" dirty="0"/>
          </a:p>
        </p:txBody>
      </p:sp>
      <p:sp>
        <p:nvSpPr>
          <p:cNvPr id="3" name="Text Placeholder 2"/>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42928070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675964" y="3651250"/>
            <a:ext cx="10360501"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2341185" y="3651250"/>
            <a:ext cx="10360501"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2688735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zh-TW" altLang="en-US"/>
              <a:t>按一下以編輯母片文字樣式</a:t>
            </a:r>
          </a:p>
        </p:txBody>
      </p:sp>
      <p:sp>
        <p:nvSpPr>
          <p:cNvPr id="4" name="Content Placeholder 3"/>
          <p:cNvSpPr>
            <a:spLocks noGrp="1"/>
          </p:cNvSpPr>
          <p:nvPr>
            <p:ph sz="half" idx="2"/>
          </p:nvPr>
        </p:nvSpPr>
        <p:spPr>
          <a:xfrm>
            <a:off x="1679139" y="5010150"/>
            <a:ext cx="10312888"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zh-TW" altLang="en-US"/>
              <a:t>按一下以編輯母片文字樣式</a:t>
            </a:r>
          </a:p>
        </p:txBody>
      </p:sp>
      <p:sp>
        <p:nvSpPr>
          <p:cNvPr id="6" name="Content Placeholder 5"/>
          <p:cNvSpPr>
            <a:spLocks noGrp="1"/>
          </p:cNvSpPr>
          <p:nvPr>
            <p:ph sz="quarter" idx="4"/>
          </p:nvPr>
        </p:nvSpPr>
        <p:spPr>
          <a:xfrm>
            <a:off x="12341186" y="5010150"/>
            <a:ext cx="10363676"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41643363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2051755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5723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zh-TW" altLang="en-US"/>
              <a:t>按一下以編輯母片標題樣式</a:t>
            </a:r>
            <a:endParaRPr lang="en-US" dirty="0"/>
          </a:p>
        </p:txBody>
      </p:sp>
      <p:sp>
        <p:nvSpPr>
          <p:cNvPr id="3" name="Content Placeholder 2"/>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zh-TW" altLang="en-US"/>
              <a:t>按一下以編輯母片文字樣式</a:t>
            </a:r>
          </a:p>
        </p:txBody>
      </p:sp>
    </p:spTree>
    <p:extLst>
      <p:ext uri="{BB962C8B-B14F-4D97-AF65-F5344CB8AC3E}">
        <p14:creationId xmlns:p14="http://schemas.microsoft.com/office/powerpoint/2010/main" val="28354782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363677" y="1974851"/>
            <a:ext cx="12341185" cy="9747250"/>
          </a:xfr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zh-TW" altLang="en-US"/>
              <a:t>按一下圖示以新增圖片</a:t>
            </a:r>
            <a:endParaRPr lang="en-US" dirty="0"/>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zh-TW" altLang="en-US"/>
              <a:t>按一下以編輯母片文字樣式</a:t>
            </a:r>
          </a:p>
        </p:txBody>
      </p:sp>
    </p:spTree>
    <p:extLst>
      <p:ext uri="{BB962C8B-B14F-4D97-AF65-F5344CB8AC3E}">
        <p14:creationId xmlns:p14="http://schemas.microsoft.com/office/powerpoint/2010/main" val="39908514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358650448"/>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3788" r:id="rId13"/>
  </p:sldLayoutIdLst>
  <p:hf hdr="0" ftr="0" dt="0"/>
  <p:txStyles>
    <p:titleStyle>
      <a:lvl1pPr algn="l" defTabSz="1828343" rtl="0" eaLnBrk="1" latinLnBrk="0" hangingPunct="1">
        <a:lnSpc>
          <a:spcPct val="90000"/>
        </a:lnSpc>
        <a:spcBef>
          <a:spcPct val="0"/>
        </a:spcBef>
        <a:buNone/>
        <a:defRPr sz="8798" kern="1200">
          <a:solidFill>
            <a:schemeClr val="tx1"/>
          </a:solidFill>
          <a:latin typeface="+mn-lt"/>
          <a:ea typeface="+mn-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E50457-E1EF-4E2F-916E-09038CB5830C}"/>
              </a:ext>
            </a:extLst>
          </p:cNvPr>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C969BF-56CF-4417-AAFD-96459B4C2C55}"/>
              </a:ext>
            </a:extLst>
          </p:cNvPr>
          <p:cNvSpPr>
            <a:spLocks noGrp="1"/>
          </p:cNvSpPr>
          <p:nvPr>
            <p:ph type="body" idx="1"/>
          </p:nvPr>
        </p:nvSpPr>
        <p:spPr>
          <a:xfrm>
            <a:off x="1676400" y="3651250"/>
            <a:ext cx="21024850" cy="8702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B14036-926E-41F8-960A-9D992B0CE397}"/>
              </a:ext>
            </a:extLst>
          </p:cNvPr>
          <p:cNvSpPr>
            <a:spLocks noGrp="1"/>
          </p:cNvSpPr>
          <p:nvPr>
            <p:ph type="dt" sz="half" idx="2"/>
          </p:nvPr>
        </p:nvSpPr>
        <p:spPr>
          <a:xfrm>
            <a:off x="1676400" y="12712700"/>
            <a:ext cx="5484813"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4E161A8D-4D81-489A-8BCD-7DE8D4FC40FB}"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FCCB564F-89D2-4651-805B-3E8465FE5916}"/>
              </a:ext>
            </a:extLst>
          </p:cNvPr>
          <p:cNvSpPr>
            <a:spLocks noGrp="1"/>
          </p:cNvSpPr>
          <p:nvPr>
            <p:ph type="ftr" sz="quarter" idx="3"/>
          </p:nvPr>
        </p:nvSpPr>
        <p:spPr>
          <a:xfrm>
            <a:off x="8075613" y="12712700"/>
            <a:ext cx="8226425"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48A558C-94D0-41FE-A08B-A0E0DC35188F}"/>
              </a:ext>
            </a:extLst>
          </p:cNvPr>
          <p:cNvSpPr>
            <a:spLocks noGrp="1"/>
          </p:cNvSpPr>
          <p:nvPr>
            <p:ph type="sldNum" sz="quarter" idx="4"/>
          </p:nvPr>
        </p:nvSpPr>
        <p:spPr>
          <a:xfrm>
            <a:off x="17216438" y="12712700"/>
            <a:ext cx="5484812"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669794EB-A72B-4590-BFF2-CA1DF0684B49}" type="slidenum">
              <a:rPr lang="zh-CN" altLang="en-US" smtClean="0"/>
              <a:t>‹#›</a:t>
            </a:fld>
            <a:endParaRPr lang="zh-CN" altLang="en-US"/>
          </a:p>
        </p:txBody>
      </p:sp>
    </p:spTree>
    <p:extLst>
      <p:ext uri="{BB962C8B-B14F-4D97-AF65-F5344CB8AC3E}">
        <p14:creationId xmlns:p14="http://schemas.microsoft.com/office/powerpoint/2010/main" val="4072627840"/>
      </p:ext>
    </p:extLst>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圖: 人工輸入 1"/>
          <p:cNvSpPr/>
          <p:nvPr/>
        </p:nvSpPr>
        <p:spPr>
          <a:xfrm rot="16200000" flipH="1">
            <a:off x="11442709" y="741099"/>
            <a:ext cx="13761007" cy="12268777"/>
          </a:xfrm>
          <a:prstGeom prst="flowChartManualInput">
            <a:avLst/>
          </a:prstGeom>
        </p:spPr>
        <p:txBody>
          <a:bodyPr vert="horz" lIns="217490" tIns="108745" rIns="217490" bIns="108745" rtlCol="0">
            <a:noAutofit/>
          </a:bodyPr>
          <a:lstStyle/>
          <a:p>
            <a:pPr algn="ctr" defTabSz="1087636">
              <a:lnSpc>
                <a:spcPts val="6000"/>
              </a:lnSpc>
            </a:pPr>
            <a:endParaRPr lang="zh-TW" altLang="en-US" sz="9600" b="1" dirty="0">
              <a:solidFill>
                <a:schemeClr val="tx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Subtitle 2"/>
          <p:cNvSpPr txBox="1">
            <a:spLocks/>
          </p:cNvSpPr>
          <p:nvPr/>
        </p:nvSpPr>
        <p:spPr>
          <a:xfrm>
            <a:off x="9758740" y="5596572"/>
            <a:ext cx="6793593" cy="1278915"/>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latinLnBrk="1"/>
            <a:r>
              <a:rPr lang="en-US" altLang="zh-CN" sz="4400" b="1" dirty="0">
                <a:solidFill>
                  <a:srgbClr val="222226"/>
                </a:solidFill>
                <a:latin typeface="PingFang SC"/>
              </a:rPr>
              <a:t>IO</a:t>
            </a:r>
            <a:r>
              <a:rPr lang="zh-CN" altLang="en-US" sz="4400" b="1" i="0" dirty="0">
                <a:solidFill>
                  <a:srgbClr val="222226"/>
                </a:solidFill>
                <a:effectLst/>
                <a:latin typeface="PingFang SC"/>
              </a:rPr>
              <a:t>排查及工具</a:t>
            </a:r>
          </a:p>
        </p:txBody>
      </p:sp>
    </p:spTree>
    <p:extLst>
      <p:ext uri="{BB962C8B-B14F-4D97-AF65-F5344CB8AC3E}">
        <p14:creationId xmlns:p14="http://schemas.microsoft.com/office/powerpoint/2010/main" val="298220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6B8B9D1-BC9F-B6CA-6004-B27DC1FAE7F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54249" y="0"/>
            <a:ext cx="1698625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92974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62351"/>
            <a:ext cx="19662725" cy="12620716"/>
          </a:xfrm>
        </p:spPr>
        <p:txBody>
          <a:bodyPr>
            <a:normAutofit/>
          </a:bodyPr>
          <a:lstStyle/>
          <a:p>
            <a:pPr algn="l"/>
            <a:r>
              <a:rPr lang="zh-CN" altLang="en-US" sz="8000" dirty="0">
                <a:solidFill>
                  <a:srgbClr val="121212"/>
                </a:solidFill>
                <a:latin typeface="-apple-system"/>
              </a:rPr>
              <a:t>性能分析的方法论</a:t>
            </a:r>
            <a:br>
              <a:rPr lang="en-US" altLang="zh-CN" sz="8000" dirty="0">
                <a:solidFill>
                  <a:srgbClr val="121212"/>
                </a:solidFill>
                <a:latin typeface="-apple-system"/>
              </a:rPr>
            </a:br>
            <a:br>
              <a:rPr lang="en-US" altLang="zh-CN" sz="8000" dirty="0">
                <a:solidFill>
                  <a:srgbClr val="121212"/>
                </a:solidFill>
                <a:latin typeface="-apple-system"/>
              </a:rPr>
            </a:br>
            <a:r>
              <a:rPr lang="zh-CN" altLang="en-US" sz="8000" dirty="0">
                <a:solidFill>
                  <a:srgbClr val="121212"/>
                </a:solidFill>
                <a:latin typeface="-apple-system"/>
              </a:rPr>
              <a:t>性能数据的搜集</a:t>
            </a:r>
            <a:br>
              <a:rPr lang="en-US" altLang="zh-CN" sz="8000" dirty="0">
                <a:solidFill>
                  <a:srgbClr val="121212"/>
                </a:solidFill>
                <a:latin typeface="-apple-system"/>
              </a:rPr>
            </a:br>
            <a:br>
              <a:rPr lang="zh-CN" altLang="en-US" sz="8000" dirty="0">
                <a:solidFill>
                  <a:srgbClr val="121212"/>
                </a:solidFill>
                <a:latin typeface="-apple-system"/>
              </a:rPr>
            </a:br>
            <a:r>
              <a:rPr lang="zh-CN" altLang="en-US" sz="8000" dirty="0">
                <a:solidFill>
                  <a:srgbClr val="121212"/>
                </a:solidFill>
                <a:latin typeface="-apple-system"/>
              </a:rPr>
              <a:t>性能数据的可视化</a:t>
            </a:r>
          </a:p>
        </p:txBody>
      </p:sp>
    </p:spTree>
    <p:extLst>
      <p:ext uri="{BB962C8B-B14F-4D97-AF65-F5344CB8AC3E}">
        <p14:creationId xmlns:p14="http://schemas.microsoft.com/office/powerpoint/2010/main" val="863201697"/>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62351"/>
            <a:ext cx="13203925" cy="1406660"/>
          </a:xfrm>
        </p:spPr>
        <p:txBody>
          <a:bodyPr>
            <a:normAutofit/>
          </a:bodyPr>
          <a:lstStyle/>
          <a:p>
            <a:r>
              <a:rPr lang="zh-CN" altLang="en-US" sz="6700" dirty="0">
                <a:ea typeface="Alibaba PuHuiTi B" panose="00020600040101010101" pitchFamily="18" charset="-122"/>
              </a:rPr>
              <a:t>缓存</a:t>
            </a:r>
          </a:p>
        </p:txBody>
      </p:sp>
      <p:pic>
        <p:nvPicPr>
          <p:cNvPr id="2" name="Picture 2">
            <a:extLst>
              <a:ext uri="{FF2B5EF4-FFF2-40B4-BE49-F238E27FC236}">
                <a16:creationId xmlns:a16="http://schemas.microsoft.com/office/drawing/2014/main" id="{3C1DF49F-A33B-D844-935E-46AF83271D1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510034" y="3234268"/>
            <a:ext cx="11662829" cy="100626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68EC13-AF10-51B5-25F2-DEE55F6A8FD4}"/>
              </a:ext>
            </a:extLst>
          </p:cNvPr>
          <p:cNvSpPr>
            <a:spLocks noChangeArrowheads="1"/>
          </p:cNvSpPr>
          <p:nvPr/>
        </p:nvSpPr>
        <p:spPr bwMode="auto">
          <a:xfrm>
            <a:off x="1083734" y="1305686"/>
            <a:ext cx="12022668" cy="1083373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latin typeface="Arial" panose="020B0604020202020204" pitchFamily="34" charset="0"/>
                <a:ea typeface="Helvetica Neue"/>
              </a:rPr>
              <a:t>当程序调用各类文件操作函数后，用户数据（User Data）到达磁盘（Disk）的流程如图所示。图中描述了Linux下文件操作函数的层级关系和内存缓存层的存在位置。中间的黑色实线是用户态和内核态的分界线。</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latin typeface="Arial" panose="020B0604020202020204" pitchFamily="34" charset="0"/>
                <a:ea typeface="Helvetica Neue"/>
              </a:rPr>
              <a:t>首先是C语言</a:t>
            </a:r>
            <a:r>
              <a:rPr kumimoji="0" lang="zh-CN" altLang="zh-CN" sz="2000" b="0" i="0" u="none" strike="noStrike" cap="none" normalizeH="0" baseline="0" dirty="0">
                <a:ln>
                  <a:noFill/>
                </a:ln>
                <a:solidFill>
                  <a:srgbClr val="DD1144"/>
                </a:solidFill>
                <a:effectLst/>
                <a:latin typeface="Arial Unicode MS"/>
                <a:ea typeface="Monaco"/>
              </a:rPr>
              <a:t>stdio</a:t>
            </a:r>
            <a:r>
              <a:rPr kumimoji="0" lang="zh-CN" altLang="zh-CN" sz="3200" b="0" i="0" u="none" strike="noStrike" cap="none" normalizeH="0" baseline="0" dirty="0">
                <a:ln>
                  <a:noFill/>
                </a:ln>
                <a:solidFill>
                  <a:srgbClr val="413F3F"/>
                </a:solidFill>
                <a:effectLst/>
                <a:ea typeface="Helvetica Neue"/>
              </a:rPr>
              <a:t>库定义的相关文件操作函数，这些都是用户态实现的跨平台封装函数。</a:t>
            </a:r>
            <a:r>
              <a:rPr kumimoji="0" lang="zh-CN" altLang="zh-CN" sz="2000" b="0" i="0" u="none" strike="noStrike" cap="none" normalizeH="0" baseline="0" dirty="0">
                <a:ln>
                  <a:noFill/>
                </a:ln>
                <a:solidFill>
                  <a:srgbClr val="DD1144"/>
                </a:solidFill>
                <a:effectLst/>
                <a:latin typeface="Arial Unicode MS"/>
                <a:ea typeface="Monaco"/>
              </a:rPr>
              <a:t>stdio</a:t>
            </a:r>
            <a:r>
              <a:rPr kumimoji="0" lang="zh-CN" altLang="zh-CN" sz="3200" b="0" i="0" u="none" strike="noStrike" cap="none" normalizeH="0" baseline="0" dirty="0">
                <a:ln>
                  <a:noFill/>
                </a:ln>
                <a:solidFill>
                  <a:srgbClr val="413F3F"/>
                </a:solidFill>
                <a:effectLst/>
                <a:ea typeface="Helvetica Neue"/>
              </a:rPr>
              <a:t>中实现的文件操作函数有自己的</a:t>
            </a:r>
            <a:r>
              <a:rPr kumimoji="0" lang="zh-CN" altLang="zh-CN" sz="2000" b="0" i="0" u="none" strike="noStrike" cap="none" normalizeH="0" baseline="0" dirty="0">
                <a:ln>
                  <a:noFill/>
                </a:ln>
                <a:solidFill>
                  <a:srgbClr val="DD1144"/>
                </a:solidFill>
                <a:effectLst/>
                <a:latin typeface="Arial Unicode MS"/>
                <a:ea typeface="Monaco"/>
              </a:rPr>
              <a:t>stdio buffer</a:t>
            </a:r>
            <a:r>
              <a:rPr kumimoji="0" lang="zh-CN" altLang="zh-CN" sz="3200" b="0" i="0" u="none" strike="noStrike" cap="none" normalizeH="0" baseline="0" dirty="0">
                <a:ln>
                  <a:noFill/>
                </a:ln>
                <a:solidFill>
                  <a:srgbClr val="413F3F"/>
                </a:solidFill>
                <a:effectLst/>
                <a:ea typeface="Helvetica Neue"/>
              </a:rPr>
              <a:t>，这是在用户态实现的缓存。此处使用缓存的原因很简单——系统调用总是昂贵的。如果用户代码以较小的size不断的读或写文件的话，</a:t>
            </a:r>
            <a:r>
              <a:rPr kumimoji="0" lang="zh-CN" altLang="zh-CN" sz="2000" b="0" i="0" u="none" strike="noStrike" cap="none" normalizeH="0" baseline="0" dirty="0">
                <a:ln>
                  <a:noFill/>
                </a:ln>
                <a:solidFill>
                  <a:srgbClr val="DD1144"/>
                </a:solidFill>
                <a:effectLst/>
                <a:latin typeface="Arial Unicode MS"/>
                <a:ea typeface="Monaco"/>
              </a:rPr>
              <a:t>stdio</a:t>
            </a:r>
            <a:r>
              <a:rPr kumimoji="0" lang="zh-CN" altLang="zh-CN" sz="3200" b="0" i="0" u="none" strike="noStrike" cap="none" normalizeH="0" baseline="0" dirty="0">
                <a:ln>
                  <a:noFill/>
                </a:ln>
                <a:solidFill>
                  <a:srgbClr val="413F3F"/>
                </a:solidFill>
                <a:effectLst/>
                <a:ea typeface="Helvetica Neue"/>
              </a:rPr>
              <a:t>库将多次的读或者写操作通过buffer进行聚合是可以提高程序运行效率的。</a:t>
            </a:r>
            <a:r>
              <a:rPr kumimoji="0" lang="zh-CN" altLang="zh-CN" sz="2000" b="0" i="0" u="none" strike="noStrike" cap="none" normalizeH="0" baseline="0" dirty="0">
                <a:ln>
                  <a:noFill/>
                </a:ln>
                <a:solidFill>
                  <a:srgbClr val="DD1144"/>
                </a:solidFill>
                <a:effectLst/>
                <a:latin typeface="Arial Unicode MS"/>
                <a:ea typeface="Monaco"/>
              </a:rPr>
              <a:t>stdio</a:t>
            </a:r>
            <a:r>
              <a:rPr kumimoji="0" lang="zh-CN" altLang="zh-CN" sz="3200" b="0" i="0" u="none" strike="noStrike" cap="none" normalizeH="0" baseline="0" dirty="0">
                <a:ln>
                  <a:noFill/>
                </a:ln>
                <a:solidFill>
                  <a:srgbClr val="413F3F"/>
                </a:solidFill>
                <a:effectLst/>
                <a:ea typeface="Helvetica Neue"/>
              </a:rPr>
              <a:t>库同时也支持</a:t>
            </a:r>
            <a:r>
              <a:rPr kumimoji="0" lang="zh-CN" altLang="zh-CN" sz="2000" b="0" i="0" u="none" strike="noStrike" cap="none" normalizeH="0" baseline="0" dirty="0">
                <a:ln>
                  <a:noFill/>
                </a:ln>
                <a:solidFill>
                  <a:srgbClr val="DD1144"/>
                </a:solidFill>
                <a:effectLst/>
                <a:latin typeface="Arial Unicode MS"/>
                <a:ea typeface="Monaco"/>
              </a:rPr>
              <a:t>fflush(3)</a:t>
            </a:r>
            <a:r>
              <a:rPr kumimoji="0" lang="zh-CN" altLang="zh-CN" sz="3200" b="0" i="0" u="none" strike="noStrike" cap="none" normalizeH="0" baseline="0" dirty="0">
                <a:ln>
                  <a:noFill/>
                </a:ln>
                <a:solidFill>
                  <a:srgbClr val="413F3F"/>
                </a:solidFill>
                <a:effectLst/>
                <a:ea typeface="Helvetica Neue"/>
              </a:rPr>
              <a:t>函数来主动的刷新buffer，主动的调用底层的系统调用立即更新buffer里的数据。特别地，</a:t>
            </a:r>
            <a:r>
              <a:rPr kumimoji="0" lang="zh-CN" altLang="zh-CN" sz="2000" b="0" i="0" u="none" strike="noStrike" cap="none" normalizeH="0" baseline="0" dirty="0">
                <a:ln>
                  <a:noFill/>
                </a:ln>
                <a:solidFill>
                  <a:srgbClr val="DD1144"/>
                </a:solidFill>
                <a:effectLst/>
                <a:latin typeface="Arial Unicode MS"/>
                <a:ea typeface="Monaco"/>
              </a:rPr>
              <a:t>setbuf(3)</a:t>
            </a:r>
            <a:r>
              <a:rPr kumimoji="0" lang="zh-CN" altLang="zh-CN" sz="3200" b="0" i="0" u="none" strike="noStrike" cap="none" normalizeH="0" baseline="0" dirty="0">
                <a:ln>
                  <a:noFill/>
                </a:ln>
                <a:solidFill>
                  <a:srgbClr val="413F3F"/>
                </a:solidFill>
                <a:effectLst/>
                <a:ea typeface="Helvetica Neue"/>
              </a:rPr>
              <a:t>函数可以对</a:t>
            </a:r>
            <a:r>
              <a:rPr kumimoji="0" lang="zh-CN" altLang="zh-CN" sz="2000" b="0" i="0" u="none" strike="noStrike" cap="none" normalizeH="0" baseline="0" dirty="0">
                <a:ln>
                  <a:noFill/>
                </a:ln>
                <a:solidFill>
                  <a:srgbClr val="DD1144"/>
                </a:solidFill>
                <a:effectLst/>
                <a:latin typeface="Arial Unicode MS"/>
                <a:ea typeface="Monaco"/>
              </a:rPr>
              <a:t>stdio</a:t>
            </a:r>
            <a:r>
              <a:rPr kumimoji="0" lang="zh-CN" altLang="zh-CN" sz="3200" b="0" i="0" u="none" strike="noStrike" cap="none" normalizeH="0" baseline="0" dirty="0">
                <a:ln>
                  <a:noFill/>
                </a:ln>
                <a:solidFill>
                  <a:srgbClr val="413F3F"/>
                </a:solidFill>
                <a:effectLst/>
                <a:ea typeface="Helvetica Neue"/>
              </a:rPr>
              <a:t>库的用户态buffer进行设置，甚至取消buffer的使用。</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latin typeface="Arial" panose="020B0604020202020204" pitchFamily="34" charset="0"/>
                <a:ea typeface="Helvetica Neue"/>
              </a:rPr>
              <a:t>系统调用的</a:t>
            </a:r>
            <a:r>
              <a:rPr kumimoji="0" lang="zh-CN" altLang="zh-CN" sz="2000" b="0" i="0" u="none" strike="noStrike" cap="none" normalizeH="0" baseline="0" dirty="0">
                <a:ln>
                  <a:noFill/>
                </a:ln>
                <a:solidFill>
                  <a:srgbClr val="DD1144"/>
                </a:solidFill>
                <a:effectLst/>
                <a:latin typeface="Arial Unicode MS"/>
                <a:ea typeface="Monaco"/>
              </a:rPr>
              <a:t>read(2)/write(2)</a:t>
            </a:r>
            <a:r>
              <a:rPr kumimoji="0" lang="zh-CN" altLang="zh-CN" sz="3200" b="0" i="0" u="none" strike="noStrike" cap="none" normalizeH="0" baseline="0" dirty="0">
                <a:ln>
                  <a:noFill/>
                </a:ln>
                <a:solidFill>
                  <a:srgbClr val="413F3F"/>
                </a:solidFill>
                <a:effectLst/>
                <a:ea typeface="Helvetica Neue"/>
              </a:rPr>
              <a:t>和真实的磁盘读写之间也存在一层buffer，这里用术语</a:t>
            </a:r>
            <a:r>
              <a:rPr kumimoji="0" lang="zh-CN" altLang="zh-CN" sz="2000" b="0" i="0" u="none" strike="noStrike" cap="none" normalizeH="0" baseline="0" dirty="0">
                <a:ln>
                  <a:noFill/>
                </a:ln>
                <a:solidFill>
                  <a:srgbClr val="DD1144"/>
                </a:solidFill>
                <a:effectLst/>
                <a:latin typeface="Arial Unicode MS"/>
                <a:ea typeface="Monaco"/>
              </a:rPr>
              <a:t>Kernel buffer cache</a:t>
            </a:r>
            <a:r>
              <a:rPr kumimoji="0" lang="zh-CN" altLang="zh-CN" sz="3200" b="0" i="0" u="none" strike="noStrike" cap="none" normalizeH="0" baseline="0" dirty="0">
                <a:ln>
                  <a:noFill/>
                </a:ln>
                <a:solidFill>
                  <a:srgbClr val="413F3F"/>
                </a:solidFill>
                <a:effectLst/>
                <a:ea typeface="Helvetica Neue"/>
              </a:rPr>
              <a:t>来指代这一层缓存。在Linux下，文件的缓存习惯性的称之为</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，而更低一级的设备的缓存称之为</a:t>
            </a:r>
            <a:r>
              <a:rPr kumimoji="0" lang="zh-CN" altLang="zh-CN" sz="2000" b="0" i="0" u="none" strike="noStrike" cap="none" normalizeH="0" baseline="0" dirty="0">
                <a:ln>
                  <a:noFill/>
                </a:ln>
                <a:solidFill>
                  <a:srgbClr val="DD1144"/>
                </a:solidFill>
                <a:effectLst/>
                <a:latin typeface="Arial Unicode MS"/>
                <a:ea typeface="Monaco"/>
              </a:rPr>
              <a:t>Buffer Cache</a:t>
            </a:r>
            <a:r>
              <a:rPr kumimoji="0" lang="zh-CN" altLang="zh-CN" sz="3200" b="0" i="0" u="none" strike="noStrike" cap="none" normalizeH="0" baseline="0" dirty="0">
                <a:ln>
                  <a:noFill/>
                </a:ln>
                <a:solidFill>
                  <a:srgbClr val="413F3F"/>
                </a:solidFill>
                <a:effectLst/>
                <a:ea typeface="Helvetica Neue"/>
              </a:rPr>
              <a:t>. 这两个概念很容易混淆，这里简单的介绍下概念上的区别：</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用于缓存文件的内容，和文件系统比较相关。文件的内容需要映射到实际的物理磁盘，这种映射关系由文件系统来完成；</a:t>
            </a:r>
            <a:r>
              <a:rPr kumimoji="0" lang="zh-CN" altLang="zh-CN" sz="2000" b="0" i="0" u="none" strike="noStrike" cap="none" normalizeH="0" baseline="0" dirty="0">
                <a:ln>
                  <a:noFill/>
                </a:ln>
                <a:solidFill>
                  <a:srgbClr val="DD1144"/>
                </a:solidFill>
                <a:effectLst/>
                <a:latin typeface="Arial Unicode MS"/>
                <a:ea typeface="Monaco"/>
              </a:rPr>
              <a:t>Buffer Cache</a:t>
            </a:r>
            <a:r>
              <a:rPr kumimoji="0" lang="zh-CN" altLang="zh-CN" sz="3200" b="0" i="0" u="none" strike="noStrike" cap="none" normalizeH="0" baseline="0" dirty="0">
                <a:ln>
                  <a:noFill/>
                </a:ln>
                <a:solidFill>
                  <a:srgbClr val="413F3F"/>
                </a:solidFill>
                <a:effectLst/>
                <a:ea typeface="Helvetica Neue"/>
              </a:rPr>
              <a:t>用于缓存存储设备块（比如磁盘扇区）的数据，而不关心是否有文件系统的存在（文件系统的元数据缓存在</a:t>
            </a:r>
            <a:r>
              <a:rPr kumimoji="0" lang="zh-CN" altLang="zh-CN" sz="2000" b="0" i="0" u="none" strike="noStrike" cap="none" normalizeH="0" baseline="0" dirty="0">
                <a:ln>
                  <a:noFill/>
                </a:ln>
                <a:solidFill>
                  <a:srgbClr val="DD1144"/>
                </a:solidFill>
                <a:effectLst/>
                <a:latin typeface="Arial Unicode MS"/>
                <a:ea typeface="Monaco"/>
              </a:rPr>
              <a:t>Buffer Cache</a:t>
            </a:r>
            <a:r>
              <a:rPr kumimoji="0" lang="zh-CN" altLang="zh-CN" sz="3200" b="0" i="0" u="none" strike="noStrike" cap="none" normalizeH="0" baseline="0" dirty="0">
                <a:ln>
                  <a:noFill/>
                </a:ln>
                <a:solidFill>
                  <a:srgbClr val="413F3F"/>
                </a:solidFill>
                <a:effectLst/>
                <a:ea typeface="Helvetica Neue"/>
              </a:rPr>
              <a:t>中）。</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ea typeface="Helvetica Neue"/>
              </a:rPr>
              <a:t>从上文的描述中也介绍了文件的内核级缓存是保存在文件系统的</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中的。</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7418567"/>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en-US" altLang="zh-CN" sz="6700" dirty="0">
                <a:ea typeface="Alibaba PuHuiTi B" panose="00020600040101010101" pitchFamily="18" charset="-122"/>
              </a:rPr>
              <a:t>Linux</a:t>
            </a:r>
            <a:r>
              <a:rPr lang="zh-CN" altLang="en-US" sz="6700" dirty="0">
                <a:ea typeface="Alibaba PuHuiTi B" panose="00020600040101010101" pitchFamily="18" charset="-122"/>
              </a:rPr>
              <a:t>内核中的</a:t>
            </a:r>
            <a:r>
              <a:rPr lang="en-US" altLang="zh-CN" sz="6700" dirty="0">
                <a:ea typeface="Alibaba PuHuiTi B" panose="00020600040101010101" pitchFamily="18" charset="-122"/>
              </a:rPr>
              <a:t>IO</a:t>
            </a:r>
            <a:r>
              <a:rPr lang="zh-CN" altLang="en-US" sz="6700" dirty="0">
                <a:ea typeface="Alibaba PuHuiTi B" panose="00020600040101010101" pitchFamily="18" charset="-122"/>
              </a:rPr>
              <a:t>栈</a:t>
            </a:r>
            <a:br>
              <a:rPr lang="zh-CN" altLang="en-US" sz="6700" dirty="0">
                <a:ea typeface="Alibaba PuHuiTi B" panose="00020600040101010101" pitchFamily="18" charset="-122"/>
              </a:rPr>
            </a:br>
            <a:endParaRPr lang="zh-CN" altLang="en-US" sz="6700" dirty="0">
              <a:ea typeface="Alibaba PuHuiTi B" panose="00020600040101010101" pitchFamily="18" charset="-122"/>
            </a:endParaRPr>
          </a:p>
        </p:txBody>
      </p:sp>
      <p:pic>
        <p:nvPicPr>
          <p:cNvPr id="1026" name="Picture 2">
            <a:extLst>
              <a:ext uri="{FF2B5EF4-FFF2-40B4-BE49-F238E27FC236}">
                <a16:creationId xmlns:a16="http://schemas.microsoft.com/office/drawing/2014/main" id="{0663E6CA-4775-479C-61C7-DAB20DAB952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184792" y="144509"/>
            <a:ext cx="9701213" cy="1371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01E331-F4E8-4BBD-C6CC-C43B74CF0768}"/>
              </a:ext>
            </a:extLst>
          </p:cNvPr>
          <p:cNvSpPr>
            <a:spLocks noChangeArrowheads="1"/>
          </p:cNvSpPr>
          <p:nvPr/>
        </p:nvSpPr>
        <p:spPr bwMode="auto">
          <a:xfrm>
            <a:off x="1219200" y="1588178"/>
            <a:ext cx="12716933" cy="634019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13F3F"/>
                </a:solidFill>
                <a:effectLst/>
                <a:latin typeface="Arial" panose="020B0604020202020204" pitchFamily="34" charset="0"/>
                <a:ea typeface="Helvetica Neue"/>
              </a:rPr>
              <a:t>从系统调用的接口再往下，Linux下的IO栈致大致有三个层次：</a:t>
            </a:r>
            <a:endParaRPr kumimoji="0" lang="en-US" altLang="zh-CN"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rgbClr val="413F3F"/>
                </a:solidFill>
                <a:effectLst/>
                <a:latin typeface="Arial" panose="020B0604020202020204" pitchFamily="34" charset="0"/>
                <a:ea typeface="inherit"/>
              </a:rPr>
              <a:t>文件系统层，以 </a:t>
            </a:r>
            <a:r>
              <a:rPr kumimoji="0" lang="zh-CN" altLang="zh-CN" sz="2400" b="0" i="0" u="none" strike="noStrike" cap="none" normalizeH="0" baseline="0" dirty="0">
                <a:ln>
                  <a:noFill/>
                </a:ln>
                <a:solidFill>
                  <a:srgbClr val="DD1144"/>
                </a:solidFill>
                <a:effectLst/>
                <a:latin typeface="Arial Unicode MS"/>
                <a:ea typeface="Monaco"/>
              </a:rPr>
              <a:t>write(2)</a:t>
            </a:r>
            <a:r>
              <a:rPr kumimoji="0" lang="zh-CN" altLang="zh-CN" b="0" i="0" u="none" strike="noStrike" cap="none" normalizeH="0" baseline="0" dirty="0">
                <a:ln>
                  <a:noFill/>
                </a:ln>
                <a:solidFill>
                  <a:srgbClr val="413F3F"/>
                </a:solidFill>
                <a:effectLst/>
                <a:ea typeface="inherit"/>
              </a:rPr>
              <a:t> </a:t>
            </a:r>
            <a:r>
              <a:rPr kumimoji="0" lang="zh-CN" altLang="zh-CN" b="0" i="0" u="none" strike="noStrike" cap="none" normalizeH="0" baseline="0" dirty="0">
                <a:ln>
                  <a:noFill/>
                </a:ln>
                <a:solidFill>
                  <a:srgbClr val="413F3F"/>
                </a:solidFill>
                <a:effectLst/>
                <a:latin typeface="Arial" panose="020B0604020202020204" pitchFamily="34" charset="0"/>
                <a:ea typeface="inherit"/>
              </a:rPr>
              <a:t>为例，内核拷贝了</a:t>
            </a:r>
            <a:r>
              <a:rPr kumimoji="0" lang="zh-CN" altLang="zh-CN" sz="2400" b="0" i="0" u="none" strike="noStrike" cap="none" normalizeH="0" baseline="0" dirty="0">
                <a:ln>
                  <a:noFill/>
                </a:ln>
                <a:solidFill>
                  <a:srgbClr val="DD1144"/>
                </a:solidFill>
                <a:effectLst/>
                <a:latin typeface="Arial Unicode MS"/>
                <a:ea typeface="Monaco"/>
              </a:rPr>
              <a:t>write(2)</a:t>
            </a:r>
            <a:r>
              <a:rPr kumimoji="0" lang="zh-CN" altLang="zh-CN" b="0" i="0" u="none" strike="noStrike" cap="none" normalizeH="0" baseline="0" dirty="0">
                <a:ln>
                  <a:noFill/>
                </a:ln>
                <a:solidFill>
                  <a:srgbClr val="413F3F"/>
                </a:solidFill>
                <a:effectLst/>
                <a:ea typeface="inherit"/>
              </a:rPr>
              <a:t>参数指定的用户态数据到文件系统Cache中，并适时向下层同步</a:t>
            </a:r>
            <a:endParaRPr kumimoji="0" lang="en-US" altLang="zh-CN" b="0" i="0" u="none" strike="noStrike" cap="none" normalizeH="0" baseline="0" dirty="0">
              <a:ln>
                <a:noFill/>
              </a:ln>
              <a:solidFill>
                <a:srgbClr val="413F3F"/>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zh-CN" altLang="zh-CN" b="0" i="0" u="none" strike="noStrike" cap="none" normalizeH="0" baseline="0" dirty="0">
              <a:ln>
                <a:noFill/>
              </a:ln>
              <a:solidFill>
                <a:srgbClr val="413F3F"/>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rgbClr val="413F3F"/>
                </a:solidFill>
                <a:effectLst/>
                <a:latin typeface="Arial" panose="020B0604020202020204" pitchFamily="34" charset="0"/>
                <a:ea typeface="inherit"/>
              </a:rPr>
              <a:t>块层，管理块设备的IO队列，对IO请求进行合并、排序（还记得操作系统课程学习过的IO调度算法吗？）</a:t>
            </a:r>
            <a:endParaRPr kumimoji="0" lang="en-US" altLang="zh-CN" b="0" i="0" u="none" strike="noStrike" cap="none" normalizeH="0" baseline="0" dirty="0">
              <a:ln>
                <a:noFill/>
              </a:ln>
              <a:solidFill>
                <a:srgbClr val="413F3F"/>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zh-CN" altLang="zh-CN" b="0" i="0" u="none" strike="noStrike" cap="none" normalizeH="0" baseline="0" dirty="0">
              <a:ln>
                <a:noFill/>
              </a:ln>
              <a:solidFill>
                <a:srgbClr val="413F3F"/>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b="0" i="0" u="none" strike="noStrike" cap="none" normalizeH="0" baseline="0" dirty="0">
                <a:ln>
                  <a:noFill/>
                </a:ln>
                <a:solidFill>
                  <a:srgbClr val="413F3F"/>
                </a:solidFill>
                <a:effectLst/>
                <a:latin typeface="Arial" panose="020B0604020202020204" pitchFamily="34" charset="0"/>
                <a:ea typeface="inherit"/>
              </a:rPr>
              <a:t>设备层，通过DMA与内存直接交互，完成数据和具体设备之间的交互</a:t>
            </a:r>
            <a:endParaRPr kumimoji="0" lang="zh-CN" altLang="zh-CN"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592646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fontScale="90000"/>
          </a:bodyPr>
          <a:lstStyle/>
          <a:p>
            <a:r>
              <a:rPr lang="en-US" altLang="zh-CN" sz="8000" dirty="0">
                <a:ea typeface="Alibaba PuHuiTi B" panose="00020600040101010101" pitchFamily="18" charset="-122"/>
              </a:rPr>
              <a:t>Buffered IO</a:t>
            </a:r>
            <a:r>
              <a:rPr lang="zh-CN" altLang="en-US" sz="8000" dirty="0">
                <a:ea typeface="Alibaba PuHuiTi B" panose="00020600040101010101" pitchFamily="18" charset="-122"/>
              </a:rPr>
              <a:t>、</a:t>
            </a:r>
            <a:r>
              <a:rPr lang="en-US" altLang="zh-CN" sz="8000" dirty="0" err="1">
                <a:ea typeface="Alibaba PuHuiTi B" panose="00020600040101010101" pitchFamily="18" charset="-122"/>
              </a:rPr>
              <a:t>mmap</a:t>
            </a:r>
            <a:r>
              <a:rPr lang="en-US" altLang="zh-CN" sz="8000" dirty="0">
                <a:ea typeface="Alibaba PuHuiTi B" panose="00020600040101010101" pitchFamily="18" charset="-122"/>
              </a:rPr>
              <a:t>(2)</a:t>
            </a:r>
            <a:r>
              <a:rPr lang="zh-CN" altLang="en-US" sz="8000" dirty="0">
                <a:ea typeface="Alibaba PuHuiTi B" panose="00020600040101010101" pitchFamily="18" charset="-122"/>
              </a:rPr>
              <a:t>、</a:t>
            </a:r>
            <a:r>
              <a:rPr lang="en-US" altLang="zh-CN" sz="8000" dirty="0">
                <a:ea typeface="Alibaba PuHuiTi B" panose="00020600040101010101" pitchFamily="18" charset="-122"/>
              </a:rPr>
              <a:t>Direct IO</a:t>
            </a:r>
            <a:endParaRPr lang="zh-CN" altLang="en-US" sz="7464" dirty="0">
              <a:ea typeface="Alibaba PuHuiTi B" panose="00020600040101010101" pitchFamily="18" charset="-122"/>
            </a:endParaRPr>
          </a:p>
        </p:txBody>
      </p:sp>
      <p:pic>
        <p:nvPicPr>
          <p:cNvPr id="3074" name="Picture 2">
            <a:extLst>
              <a:ext uri="{FF2B5EF4-FFF2-40B4-BE49-F238E27FC236}">
                <a16:creationId xmlns:a16="http://schemas.microsoft.com/office/drawing/2014/main" id="{868D8689-4D0C-DA3F-ED62-59A761DDD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7242" y="1363133"/>
            <a:ext cx="8525228" cy="7137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493B7F42-5521-71B5-73A2-A7CE4DE17F7B}"/>
              </a:ext>
            </a:extLst>
          </p:cNvPr>
          <p:cNvSpPr>
            <a:spLocks noChangeArrowheads="1"/>
          </p:cNvSpPr>
          <p:nvPr/>
        </p:nvSpPr>
        <p:spPr bwMode="auto">
          <a:xfrm flipH="1">
            <a:off x="1571673" y="1786695"/>
            <a:ext cx="14035567" cy="1163395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13F3F"/>
                </a:solidFill>
                <a:effectLst/>
                <a:latin typeface="Arial" panose="020B0604020202020204" pitchFamily="34" charset="0"/>
                <a:ea typeface="Helvetica Neue"/>
              </a:rPr>
              <a:t>传统的</a:t>
            </a:r>
            <a:r>
              <a:rPr kumimoji="0" lang="zh-CN" altLang="zh-CN" sz="2400" b="0" i="0" u="none" strike="noStrike" cap="none" normalizeH="0" baseline="0" dirty="0">
                <a:ln>
                  <a:noFill/>
                </a:ln>
                <a:solidFill>
                  <a:srgbClr val="DD1144"/>
                </a:solidFill>
                <a:effectLst/>
                <a:latin typeface="Arial Unicode MS"/>
                <a:ea typeface="Monaco"/>
              </a:rPr>
              <a:t>Buffered IO</a:t>
            </a:r>
            <a:r>
              <a:rPr kumimoji="0" lang="zh-CN" altLang="zh-CN" b="0" i="0" u="none" strike="noStrike" cap="none" normalizeH="0" baseline="0" dirty="0">
                <a:ln>
                  <a:noFill/>
                </a:ln>
                <a:solidFill>
                  <a:srgbClr val="413F3F"/>
                </a:solidFill>
                <a:effectLst/>
                <a:ea typeface="Helvetica Neue"/>
              </a:rPr>
              <a:t>使用</a:t>
            </a:r>
            <a:r>
              <a:rPr kumimoji="0" lang="zh-CN" altLang="zh-CN" sz="2400" b="0" i="0" u="none" strike="noStrike" cap="none" normalizeH="0" baseline="0" dirty="0">
                <a:ln>
                  <a:noFill/>
                </a:ln>
                <a:solidFill>
                  <a:srgbClr val="DD1144"/>
                </a:solidFill>
                <a:effectLst/>
                <a:latin typeface="Arial Unicode MS"/>
                <a:ea typeface="Monaco"/>
              </a:rPr>
              <a:t>read(2)</a:t>
            </a:r>
            <a:r>
              <a:rPr kumimoji="0" lang="zh-CN" altLang="zh-CN" b="0" i="0" u="none" strike="noStrike" cap="none" normalizeH="0" baseline="0" dirty="0">
                <a:ln>
                  <a:noFill/>
                </a:ln>
                <a:solidFill>
                  <a:srgbClr val="413F3F"/>
                </a:solidFill>
                <a:effectLst/>
                <a:ea typeface="Helvetica Neue"/>
              </a:rPr>
              <a:t> 读一个冷文件（Cache中不存在），</a:t>
            </a:r>
            <a:r>
              <a:rPr kumimoji="0" lang="zh-CN" altLang="zh-CN" sz="2400" b="0" i="0" u="none" strike="noStrike" cap="none" normalizeH="0" baseline="0" dirty="0">
                <a:ln>
                  <a:noFill/>
                </a:ln>
                <a:solidFill>
                  <a:srgbClr val="DD1144"/>
                </a:solidFill>
                <a:effectLst/>
                <a:latin typeface="Arial Unicode MS"/>
                <a:ea typeface="Monaco"/>
              </a:rPr>
              <a:t>open(2)</a:t>
            </a:r>
            <a:r>
              <a:rPr kumimoji="0" lang="zh-CN" altLang="zh-CN" b="0" i="0" u="none" strike="noStrike" cap="none" normalizeH="0" baseline="0" dirty="0">
                <a:ln>
                  <a:noFill/>
                </a:ln>
                <a:solidFill>
                  <a:srgbClr val="413F3F"/>
                </a:solidFill>
                <a:effectLst/>
                <a:ea typeface="Helvetica Neue"/>
              </a:rPr>
              <a:t>打开文件内核后建立了一系列的数据结构，接下来调用</a:t>
            </a:r>
            <a:r>
              <a:rPr kumimoji="0" lang="zh-CN" altLang="zh-CN" sz="2400" b="0" i="0" u="none" strike="noStrike" cap="none" normalizeH="0" baseline="0" dirty="0">
                <a:ln>
                  <a:noFill/>
                </a:ln>
                <a:solidFill>
                  <a:srgbClr val="DD1144"/>
                </a:solidFill>
                <a:effectLst/>
                <a:latin typeface="Arial Unicode MS"/>
                <a:ea typeface="Monaco"/>
              </a:rPr>
              <a:t>read(2)</a:t>
            </a:r>
            <a:r>
              <a:rPr kumimoji="0" lang="zh-CN" altLang="zh-CN" b="0" i="0" u="none" strike="noStrike" cap="none" normalizeH="0" baseline="0" dirty="0">
                <a:ln>
                  <a:noFill/>
                </a:ln>
                <a:solidFill>
                  <a:srgbClr val="413F3F"/>
                </a:solidFill>
                <a:effectLst/>
                <a:ea typeface="Helvetica Neue"/>
              </a:rPr>
              <a:t>，到达文件系统这一层，发现</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中不存在该位置的磁盘映射，然后创建相应的</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并和相关的扇区关联。然后请求继续到达块设备层，在IO队列里排队，接受一系列的调度后到达设备驱动层，此时一般使用DMA方式读取相应的磁盘扇区到Cache中，然后</a:t>
            </a:r>
            <a:r>
              <a:rPr kumimoji="0" lang="zh-CN" altLang="zh-CN" sz="2400" b="0" i="0" u="none" strike="noStrike" cap="none" normalizeH="0" baseline="0" dirty="0">
                <a:ln>
                  <a:noFill/>
                </a:ln>
                <a:solidFill>
                  <a:srgbClr val="DD1144"/>
                </a:solidFill>
                <a:effectLst/>
                <a:latin typeface="Arial Unicode MS"/>
                <a:ea typeface="Monaco"/>
              </a:rPr>
              <a:t>read(2)</a:t>
            </a:r>
            <a:r>
              <a:rPr kumimoji="0" lang="zh-CN" altLang="zh-CN" b="0" i="0" u="none" strike="noStrike" cap="none" normalizeH="0" baseline="0" dirty="0">
                <a:ln>
                  <a:noFill/>
                </a:ln>
                <a:solidFill>
                  <a:srgbClr val="413F3F"/>
                </a:solidFill>
                <a:effectLst/>
                <a:ea typeface="Helvetica Neue"/>
              </a:rPr>
              <a:t>拷贝数据到用户提供的用户态buffer中去（</a:t>
            </a:r>
            <a:r>
              <a:rPr kumimoji="0" lang="zh-CN" altLang="zh-CN" sz="2400" b="0" i="0" u="none" strike="noStrike" cap="none" normalizeH="0" baseline="0" dirty="0">
                <a:ln>
                  <a:noFill/>
                </a:ln>
                <a:solidFill>
                  <a:srgbClr val="DD1144"/>
                </a:solidFill>
                <a:effectLst/>
                <a:latin typeface="Arial Unicode MS"/>
                <a:ea typeface="Monaco"/>
              </a:rPr>
              <a:t>read(2)</a:t>
            </a:r>
            <a:r>
              <a:rPr kumimoji="0" lang="zh-CN" altLang="zh-CN" b="0" i="0" u="none" strike="noStrike" cap="none" normalizeH="0" baseline="0" dirty="0">
                <a:ln>
                  <a:noFill/>
                </a:ln>
                <a:solidFill>
                  <a:srgbClr val="413F3F"/>
                </a:solidFill>
                <a:effectLst/>
                <a:ea typeface="Helvetica Neue"/>
              </a:rPr>
              <a:t>的参数指出的）。</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13F3F"/>
                </a:solidFill>
                <a:effectLst/>
                <a:latin typeface="Arial" panose="020B0604020202020204" pitchFamily="34" charset="0"/>
                <a:ea typeface="Helvetica Neue"/>
              </a:rPr>
              <a:t>整个过程有几次拷贝？从磁盘到</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算第一次的话，从</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到用户态buffer就是第二次了。</a:t>
            </a:r>
            <a:endParaRPr kumimoji="0" lang="en-US" altLang="zh-CN"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DD1144"/>
                </a:solidFill>
                <a:effectLst/>
                <a:latin typeface="Arial Unicode MS"/>
                <a:ea typeface="Monaco"/>
              </a:rPr>
              <a:t>mmap(2)</a:t>
            </a:r>
            <a:r>
              <a:rPr kumimoji="0" lang="zh-CN" altLang="zh-CN" b="0" i="0" u="none" strike="noStrike" cap="none" normalizeH="0" baseline="0" dirty="0">
                <a:ln>
                  <a:noFill/>
                </a:ln>
                <a:solidFill>
                  <a:srgbClr val="413F3F"/>
                </a:solidFill>
                <a:effectLst/>
                <a:ea typeface="Helvetica Neue"/>
              </a:rPr>
              <a:t>直接把</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映射到了用户态的地址空间里了，所以</a:t>
            </a:r>
            <a:r>
              <a:rPr kumimoji="0" lang="zh-CN" altLang="zh-CN" sz="2400" b="0" i="0" u="none" strike="noStrike" cap="none" normalizeH="0" baseline="0" dirty="0">
                <a:ln>
                  <a:noFill/>
                </a:ln>
                <a:solidFill>
                  <a:srgbClr val="DD1144"/>
                </a:solidFill>
                <a:effectLst/>
                <a:latin typeface="Arial Unicode MS"/>
                <a:ea typeface="Monaco"/>
              </a:rPr>
              <a:t>mmap(2)</a:t>
            </a:r>
            <a:r>
              <a:rPr kumimoji="0" lang="zh-CN" altLang="zh-CN" b="0" i="0" u="none" strike="noStrike" cap="none" normalizeH="0" baseline="0" dirty="0">
                <a:ln>
                  <a:noFill/>
                </a:ln>
                <a:solidFill>
                  <a:srgbClr val="413F3F"/>
                </a:solidFill>
                <a:effectLst/>
                <a:ea typeface="Helvetica Neue"/>
              </a:rPr>
              <a:t>的方式读文件是没有第二次拷贝过程的。</a:t>
            </a:r>
            <a:endParaRPr kumimoji="0" lang="en-US" altLang="zh-CN"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DD1144"/>
                </a:solidFill>
                <a:effectLst/>
                <a:latin typeface="Arial Unicode MS"/>
                <a:ea typeface="Monaco"/>
              </a:rPr>
              <a:t>Direct IO</a:t>
            </a:r>
            <a:r>
              <a:rPr kumimoji="0" lang="zh-CN" altLang="zh-CN" b="0" i="0" u="none" strike="noStrike" cap="none" normalizeH="0" baseline="0" dirty="0">
                <a:ln>
                  <a:noFill/>
                </a:ln>
                <a:solidFill>
                  <a:srgbClr val="413F3F"/>
                </a:solidFill>
                <a:effectLst/>
                <a:ea typeface="Helvetica Neue"/>
              </a:rPr>
              <a:t>直接让用户态和块IO层对接，直接放弃</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，从磁盘直接和用户态拷贝数据。好处是什么？写操作直接映射进程的buffer到磁盘扇区，以DMA的方式传输数据，减少了原本需要到</a:t>
            </a:r>
            <a:r>
              <a:rPr kumimoji="0" lang="zh-CN" altLang="zh-CN" sz="2400" b="0" i="0" u="none" strike="noStrike" cap="none" normalizeH="0" baseline="0" dirty="0">
                <a:ln>
                  <a:noFill/>
                </a:ln>
                <a:solidFill>
                  <a:srgbClr val="DD1144"/>
                </a:solidFill>
                <a:effectLst/>
                <a:latin typeface="Arial Unicode MS"/>
                <a:ea typeface="Monaco"/>
              </a:rPr>
              <a:t>Page Cache</a:t>
            </a:r>
            <a:r>
              <a:rPr kumimoji="0" lang="zh-CN" altLang="zh-CN" b="0" i="0" u="none" strike="noStrike" cap="none" normalizeH="0" baseline="0" dirty="0">
                <a:ln>
                  <a:noFill/>
                </a:ln>
                <a:solidFill>
                  <a:srgbClr val="413F3F"/>
                </a:solidFill>
                <a:effectLst/>
                <a:ea typeface="Helvetica Neue"/>
              </a:rPr>
              <a:t>层的一次拷贝，提升了写的效率。对于读而言，第一次肯定也是快于传统的方式的，但是之后的读就不如传统方式了（当然也可以在用户态自己做Cache，有些商用数据库就是这么做的）。</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13F3F"/>
                </a:solidFill>
                <a:effectLst/>
                <a:latin typeface="Arial" panose="020B0604020202020204" pitchFamily="34" charset="0"/>
                <a:ea typeface="Helvetica Neue"/>
              </a:rPr>
              <a:t>除了传统的</a:t>
            </a:r>
            <a:r>
              <a:rPr kumimoji="0" lang="zh-CN" altLang="zh-CN" sz="2400" b="0" i="0" u="none" strike="noStrike" cap="none" normalizeH="0" baseline="0" dirty="0">
                <a:ln>
                  <a:noFill/>
                </a:ln>
                <a:solidFill>
                  <a:srgbClr val="DD1144"/>
                </a:solidFill>
                <a:effectLst/>
                <a:latin typeface="Arial Unicode MS"/>
                <a:ea typeface="Monaco"/>
              </a:rPr>
              <a:t>Buffered IO</a:t>
            </a:r>
            <a:r>
              <a:rPr kumimoji="0" lang="zh-CN" altLang="zh-CN" b="0" i="0" u="none" strike="noStrike" cap="none" normalizeH="0" baseline="0" dirty="0">
                <a:ln>
                  <a:noFill/>
                </a:ln>
                <a:solidFill>
                  <a:srgbClr val="413F3F"/>
                </a:solidFill>
                <a:effectLst/>
                <a:ea typeface="Helvetica Neue"/>
              </a:rPr>
              <a:t>可以比较自由的用偏移+长度的方式读写文件之外，</a:t>
            </a:r>
            <a:r>
              <a:rPr kumimoji="0" lang="zh-CN" altLang="zh-CN" sz="2400" b="0" i="0" u="none" strike="noStrike" cap="none" normalizeH="0" baseline="0" dirty="0">
                <a:ln>
                  <a:noFill/>
                </a:ln>
                <a:solidFill>
                  <a:srgbClr val="DD1144"/>
                </a:solidFill>
                <a:effectLst/>
                <a:latin typeface="Arial Unicode MS"/>
                <a:ea typeface="Monaco"/>
              </a:rPr>
              <a:t>mmap(2)</a:t>
            </a:r>
            <a:r>
              <a:rPr kumimoji="0" lang="zh-CN" altLang="zh-CN" b="0" i="0" u="none" strike="noStrike" cap="none" normalizeH="0" baseline="0" dirty="0">
                <a:ln>
                  <a:noFill/>
                </a:ln>
                <a:solidFill>
                  <a:srgbClr val="413F3F"/>
                </a:solidFill>
                <a:effectLst/>
                <a:ea typeface="Helvetica Neue"/>
              </a:rPr>
              <a:t>和</a:t>
            </a:r>
            <a:r>
              <a:rPr kumimoji="0" lang="zh-CN" altLang="zh-CN" sz="2400" b="0" i="0" u="none" strike="noStrike" cap="none" normalizeH="0" baseline="0" dirty="0">
                <a:ln>
                  <a:noFill/>
                </a:ln>
                <a:solidFill>
                  <a:srgbClr val="DD1144"/>
                </a:solidFill>
                <a:effectLst/>
                <a:latin typeface="Arial Unicode MS"/>
                <a:ea typeface="Monaco"/>
              </a:rPr>
              <a:t>Direct IO</a:t>
            </a:r>
            <a:r>
              <a:rPr kumimoji="0" lang="zh-CN" altLang="zh-CN" b="0" i="0" u="none" strike="noStrike" cap="none" normalizeH="0" baseline="0" dirty="0">
                <a:ln>
                  <a:noFill/>
                </a:ln>
                <a:solidFill>
                  <a:srgbClr val="413F3F"/>
                </a:solidFill>
                <a:effectLst/>
                <a:ea typeface="Helvetica Neue"/>
              </a:rPr>
              <a:t>均有数据按页对齐的要求，</a:t>
            </a:r>
            <a:r>
              <a:rPr kumimoji="0" lang="zh-CN" altLang="zh-CN" sz="2400" b="0" i="0" u="none" strike="noStrike" cap="none" normalizeH="0" baseline="0" dirty="0">
                <a:ln>
                  <a:noFill/>
                </a:ln>
                <a:solidFill>
                  <a:srgbClr val="DD1144"/>
                </a:solidFill>
                <a:effectLst/>
                <a:latin typeface="Arial Unicode MS"/>
                <a:ea typeface="Monaco"/>
              </a:rPr>
              <a:t>Direct IO</a:t>
            </a:r>
            <a:r>
              <a:rPr kumimoji="0" lang="zh-CN" altLang="zh-CN" b="0" i="0" u="none" strike="noStrike" cap="none" normalizeH="0" baseline="0" dirty="0">
                <a:ln>
                  <a:noFill/>
                </a:ln>
                <a:solidFill>
                  <a:srgbClr val="413F3F"/>
                </a:solidFill>
                <a:effectLst/>
                <a:ea typeface="Helvetica Neue"/>
              </a:rPr>
              <a:t>还限制读写必须是底层存储设备块大小的整数倍（甚至Linux 2.4还要求是文件系统逻辑块的整数倍）。</a:t>
            </a:r>
            <a:endParaRPr kumimoji="0" lang="zh-CN" altLang="zh-CN"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8623071"/>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en-US" altLang="zh-CN" sz="8000" dirty="0">
                <a:ea typeface="Alibaba PuHuiTi B" panose="00020600040101010101" pitchFamily="18" charset="-122"/>
              </a:rPr>
              <a:t>Page Cache </a:t>
            </a:r>
            <a:r>
              <a:rPr lang="zh-CN" altLang="en-US" sz="8000" dirty="0">
                <a:ea typeface="Alibaba PuHuiTi B" panose="00020600040101010101" pitchFamily="18" charset="-122"/>
              </a:rPr>
              <a:t>的同步</a:t>
            </a:r>
          </a:p>
        </p:txBody>
      </p:sp>
      <p:sp>
        <p:nvSpPr>
          <p:cNvPr id="2" name="Rectangle 1">
            <a:extLst>
              <a:ext uri="{FF2B5EF4-FFF2-40B4-BE49-F238E27FC236}">
                <a16:creationId xmlns:a16="http://schemas.microsoft.com/office/drawing/2014/main" id="{B51881C5-EE3D-410A-C512-74765A8E7A03}"/>
              </a:ext>
            </a:extLst>
          </p:cNvPr>
          <p:cNvSpPr>
            <a:spLocks noChangeArrowheads="1"/>
          </p:cNvSpPr>
          <p:nvPr/>
        </p:nvSpPr>
        <p:spPr bwMode="auto">
          <a:xfrm>
            <a:off x="1571675" y="3033808"/>
            <a:ext cx="21745525" cy="714041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latin typeface="Arial" panose="020B0604020202020204" pitchFamily="34" charset="0"/>
                <a:ea typeface="Helvetica Neue"/>
              </a:rPr>
              <a:t>广义上Cache的同步方式有两种，即</a:t>
            </a:r>
            <a:r>
              <a:rPr kumimoji="0" lang="zh-CN" altLang="zh-CN" sz="2000" b="0" i="0" u="none" strike="noStrike" cap="none" normalizeH="0" baseline="0" dirty="0">
                <a:ln>
                  <a:noFill/>
                </a:ln>
                <a:solidFill>
                  <a:srgbClr val="DD1144"/>
                </a:solidFill>
                <a:effectLst/>
                <a:latin typeface="Arial Unicode MS"/>
                <a:ea typeface="Monaco"/>
              </a:rPr>
              <a:t>Write Through（写穿）</a:t>
            </a:r>
            <a:r>
              <a:rPr kumimoji="0" lang="zh-CN" altLang="zh-CN" sz="3200" b="0" i="0" u="none" strike="noStrike" cap="none" normalizeH="0" baseline="0" dirty="0">
                <a:ln>
                  <a:noFill/>
                </a:ln>
                <a:solidFill>
                  <a:srgbClr val="413F3F"/>
                </a:solidFill>
                <a:effectLst/>
                <a:ea typeface="Helvetica Neue"/>
              </a:rPr>
              <a:t>和</a:t>
            </a:r>
            <a:r>
              <a:rPr kumimoji="0" lang="zh-CN" altLang="zh-CN" sz="2000" b="0" i="0" u="none" strike="noStrike" cap="none" normalizeH="0" baseline="0" dirty="0">
                <a:ln>
                  <a:noFill/>
                </a:ln>
                <a:solidFill>
                  <a:srgbClr val="DD1144"/>
                </a:solidFill>
                <a:effectLst/>
                <a:latin typeface="Arial Unicode MS"/>
                <a:ea typeface="Monaco"/>
              </a:rPr>
              <a:t>Write back（写回）</a:t>
            </a:r>
            <a:r>
              <a:rPr kumimoji="0" lang="zh-CN" altLang="zh-CN" sz="3200" b="0" i="0" u="none" strike="noStrike" cap="none" normalizeH="0" baseline="0" dirty="0">
                <a:ln>
                  <a:noFill/>
                </a:ln>
                <a:solidFill>
                  <a:srgbClr val="413F3F"/>
                </a:solidFill>
                <a:effectLst/>
                <a:ea typeface="Helvetica Neue"/>
              </a:rPr>
              <a:t>.</a:t>
            </a:r>
            <a:endParaRPr kumimoji="0" lang="en-US" altLang="zh-CN" sz="3200"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3200" dirty="0">
              <a:solidFill>
                <a:srgbClr val="413F3F"/>
              </a:solidFill>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ea typeface="Helvetica Neue"/>
              </a:rPr>
              <a:t>从名字上就能看出这两种方式都是从写操作的不同处理方式引出的概念（纯读的话就不存在Cache一致性了，不是么）。</a:t>
            </a:r>
            <a:endParaRPr kumimoji="0" lang="en-US" altLang="zh-CN" sz="3200"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3200" dirty="0">
              <a:solidFill>
                <a:srgbClr val="413F3F"/>
              </a:solidFill>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ea typeface="Helvetica Neue"/>
              </a:rPr>
              <a:t>对应到Linux的</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上所谓</a:t>
            </a:r>
            <a:r>
              <a:rPr kumimoji="0" lang="zh-CN" altLang="zh-CN" sz="2000" b="0" i="0" u="none" strike="noStrike" cap="none" normalizeH="0" baseline="0" dirty="0">
                <a:ln>
                  <a:noFill/>
                </a:ln>
                <a:solidFill>
                  <a:srgbClr val="DD1144"/>
                </a:solidFill>
                <a:effectLst/>
                <a:latin typeface="Arial Unicode MS"/>
                <a:ea typeface="Monaco"/>
              </a:rPr>
              <a:t>Write Through</a:t>
            </a:r>
            <a:r>
              <a:rPr kumimoji="0" lang="zh-CN" altLang="zh-CN" sz="3200" b="0" i="0" u="none" strike="noStrike" cap="none" normalizeH="0" baseline="0" dirty="0">
                <a:ln>
                  <a:noFill/>
                </a:ln>
                <a:solidFill>
                  <a:srgbClr val="413F3F"/>
                </a:solidFill>
                <a:effectLst/>
                <a:ea typeface="Helvetica Neue"/>
              </a:rPr>
              <a:t>就是指</a:t>
            </a:r>
            <a:r>
              <a:rPr kumimoji="0" lang="zh-CN" altLang="zh-CN" sz="2000" b="0" i="0" u="none" strike="noStrike" cap="none" normalizeH="0" baseline="0" dirty="0">
                <a:ln>
                  <a:noFill/>
                </a:ln>
                <a:solidFill>
                  <a:srgbClr val="DD1144"/>
                </a:solidFill>
                <a:effectLst/>
                <a:latin typeface="Arial Unicode MS"/>
                <a:ea typeface="Monaco"/>
              </a:rPr>
              <a:t>write(2)</a:t>
            </a:r>
            <a:r>
              <a:rPr kumimoji="0" lang="zh-CN" altLang="zh-CN" sz="3200" b="0" i="0" u="none" strike="noStrike" cap="none" normalizeH="0" baseline="0" dirty="0">
                <a:ln>
                  <a:noFill/>
                </a:ln>
                <a:solidFill>
                  <a:srgbClr val="413F3F"/>
                </a:solidFill>
                <a:effectLst/>
                <a:ea typeface="Helvetica Neue"/>
              </a:rPr>
              <a:t>操作将数据拷贝到</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后立即和下层进行同步的写操作，完成下层的更新后才返回。而</a:t>
            </a:r>
            <a:r>
              <a:rPr kumimoji="0" lang="zh-CN" altLang="zh-CN" sz="2000" b="0" i="0" u="none" strike="noStrike" cap="none" normalizeH="0" baseline="0" dirty="0">
                <a:ln>
                  <a:noFill/>
                </a:ln>
                <a:solidFill>
                  <a:srgbClr val="DD1144"/>
                </a:solidFill>
                <a:effectLst/>
                <a:latin typeface="Arial Unicode MS"/>
                <a:ea typeface="Monaco"/>
              </a:rPr>
              <a:t>Write back</a:t>
            </a:r>
            <a:r>
              <a:rPr kumimoji="0" lang="zh-CN" altLang="zh-CN" sz="3200" b="0" i="0" u="none" strike="noStrike" cap="none" normalizeH="0" baseline="0" dirty="0">
                <a:ln>
                  <a:noFill/>
                </a:ln>
                <a:solidFill>
                  <a:srgbClr val="413F3F"/>
                </a:solidFill>
                <a:effectLst/>
                <a:ea typeface="Helvetica Neue"/>
              </a:rPr>
              <a:t>正好相反，指的是写完</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就可以返回了。</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到下层的更新操作是异步进行的。</a:t>
            </a:r>
            <a:endParaRPr kumimoji="0" lang="en-US" altLang="zh-CN" sz="3200"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413F3F"/>
                </a:solidFill>
                <a:effectLst/>
                <a:latin typeface="Arial" panose="020B0604020202020204" pitchFamily="34" charset="0"/>
                <a:ea typeface="Helvetica Neue"/>
              </a:rPr>
              <a:t>Linux下</a:t>
            </a:r>
            <a:r>
              <a:rPr kumimoji="0" lang="zh-CN" altLang="zh-CN" sz="2000" b="0" i="0" u="none" strike="noStrike" cap="none" normalizeH="0" baseline="0" dirty="0">
                <a:ln>
                  <a:noFill/>
                </a:ln>
                <a:solidFill>
                  <a:srgbClr val="DD1144"/>
                </a:solidFill>
                <a:effectLst/>
                <a:latin typeface="Arial Unicode MS"/>
                <a:ea typeface="Monaco"/>
              </a:rPr>
              <a:t>Buffered IO</a:t>
            </a:r>
            <a:r>
              <a:rPr kumimoji="0" lang="zh-CN" altLang="zh-CN" sz="3200" b="0" i="0" u="none" strike="noStrike" cap="none" normalizeH="0" baseline="0" dirty="0">
                <a:ln>
                  <a:noFill/>
                </a:ln>
                <a:solidFill>
                  <a:srgbClr val="413F3F"/>
                </a:solidFill>
                <a:effectLst/>
                <a:ea typeface="Helvetica Neue"/>
              </a:rPr>
              <a:t>默认使用的是</a:t>
            </a:r>
            <a:r>
              <a:rPr kumimoji="0" lang="zh-CN" altLang="zh-CN" sz="2000" b="0" i="0" u="none" strike="noStrike" cap="none" normalizeH="0" baseline="0" dirty="0">
                <a:ln>
                  <a:noFill/>
                </a:ln>
                <a:solidFill>
                  <a:srgbClr val="DD1144"/>
                </a:solidFill>
                <a:effectLst/>
                <a:latin typeface="Arial Unicode MS"/>
                <a:ea typeface="Monaco"/>
              </a:rPr>
              <a:t>Write back</a:t>
            </a:r>
            <a:r>
              <a:rPr kumimoji="0" lang="zh-CN" altLang="zh-CN" sz="3200" b="0" i="0" u="none" strike="noStrike" cap="none" normalizeH="0" baseline="0" dirty="0">
                <a:ln>
                  <a:noFill/>
                </a:ln>
                <a:solidFill>
                  <a:srgbClr val="413F3F"/>
                </a:solidFill>
                <a:effectLst/>
                <a:ea typeface="Helvetica Neue"/>
              </a:rPr>
              <a:t>机制，即文件操作的写只写到</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就返回，之后</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到磁盘的更新操作是异步进行的。</a:t>
            </a:r>
            <a:r>
              <a:rPr kumimoji="0" lang="zh-CN" altLang="zh-CN" sz="2000" b="0" i="0" u="none" strike="noStrike" cap="none" normalizeH="0" baseline="0" dirty="0">
                <a:ln>
                  <a:noFill/>
                </a:ln>
                <a:solidFill>
                  <a:srgbClr val="DD1144"/>
                </a:solidFill>
                <a:effectLst/>
                <a:latin typeface="Arial Unicode MS"/>
                <a:ea typeface="Monaco"/>
              </a:rPr>
              <a:t>Page Cache</a:t>
            </a:r>
            <a:r>
              <a:rPr kumimoji="0" lang="zh-CN" altLang="zh-CN" sz="3200" b="0" i="0" u="none" strike="noStrike" cap="none" normalizeH="0" baseline="0" dirty="0">
                <a:ln>
                  <a:noFill/>
                </a:ln>
                <a:solidFill>
                  <a:srgbClr val="413F3F"/>
                </a:solidFill>
                <a:effectLst/>
                <a:ea typeface="Helvetica Neue"/>
              </a:rPr>
              <a:t>中被修改的内存页称之为脏页（Dirty Page），脏页在特定的时候被一个叫做</a:t>
            </a:r>
            <a:r>
              <a:rPr kumimoji="0" lang="zh-CN" altLang="zh-CN" sz="2000" b="0" i="0" u="none" strike="noStrike" cap="none" normalizeH="0" baseline="0" dirty="0">
                <a:ln>
                  <a:noFill/>
                </a:ln>
                <a:solidFill>
                  <a:srgbClr val="DD1144"/>
                </a:solidFill>
                <a:effectLst/>
                <a:latin typeface="Arial Unicode MS"/>
                <a:ea typeface="Monaco"/>
              </a:rPr>
              <a:t>pdflush(Page Dirty Flush)</a:t>
            </a:r>
            <a:r>
              <a:rPr kumimoji="0" lang="zh-CN" altLang="zh-CN" sz="3200" b="0" i="0" u="none" strike="noStrike" cap="none" normalizeH="0" baseline="0" dirty="0">
                <a:ln>
                  <a:noFill/>
                </a:ln>
                <a:solidFill>
                  <a:srgbClr val="413F3F"/>
                </a:solidFill>
                <a:effectLst/>
                <a:ea typeface="Helvetica Neue"/>
              </a:rPr>
              <a:t>的内核线程写入磁盘，写入的时机和条件如下：</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413F3F"/>
                </a:solidFill>
                <a:effectLst/>
                <a:latin typeface="Arial" panose="020B0604020202020204" pitchFamily="34" charset="0"/>
                <a:ea typeface="inherit"/>
              </a:rPr>
              <a:t>当空闲内存低于一个特定的阈值时，内核必须将脏页写回磁盘，以便释放内存。</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413F3F"/>
                </a:solidFill>
                <a:effectLst/>
                <a:latin typeface="Arial" panose="020B0604020202020204" pitchFamily="34" charset="0"/>
                <a:ea typeface="inherit"/>
              </a:rPr>
              <a:t>当脏页在内存中驻留时间超过一个特定的阈值时，内核必须将超时的脏页写回磁盘。</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413F3F"/>
                </a:solidFill>
                <a:effectLst/>
                <a:latin typeface="Arial" panose="020B0604020202020204" pitchFamily="34" charset="0"/>
                <a:ea typeface="inherit"/>
              </a:rPr>
              <a:t>用户进程调用</a:t>
            </a:r>
            <a:r>
              <a:rPr kumimoji="0" lang="zh-CN" altLang="zh-CN" sz="2000" b="0" i="0" u="none" strike="noStrike" cap="none" normalizeH="0" baseline="0" dirty="0">
                <a:ln>
                  <a:noFill/>
                </a:ln>
                <a:solidFill>
                  <a:srgbClr val="DD1144"/>
                </a:solidFill>
                <a:effectLst/>
                <a:latin typeface="Arial Unicode MS"/>
                <a:ea typeface="Monaco"/>
              </a:rPr>
              <a:t>sync(2)</a:t>
            </a:r>
            <a:r>
              <a:rPr kumimoji="0" lang="zh-CN" altLang="zh-CN" sz="3200" b="0" i="0" u="none" strike="noStrike" cap="none" normalizeH="0" baseline="0" dirty="0">
                <a:ln>
                  <a:noFill/>
                </a:ln>
                <a:solidFill>
                  <a:srgbClr val="413F3F"/>
                </a:solidFill>
                <a:effectLst/>
                <a:ea typeface="inherit"/>
              </a:rPr>
              <a:t>、</a:t>
            </a:r>
            <a:r>
              <a:rPr kumimoji="0" lang="zh-CN" altLang="zh-CN" sz="2000" b="0" i="0" u="none" strike="noStrike" cap="none" normalizeH="0" baseline="0" dirty="0">
                <a:ln>
                  <a:noFill/>
                </a:ln>
                <a:solidFill>
                  <a:srgbClr val="DD1144"/>
                </a:solidFill>
                <a:effectLst/>
                <a:latin typeface="Arial Unicode MS"/>
                <a:ea typeface="Monaco"/>
              </a:rPr>
              <a:t>fsync(2)</a:t>
            </a:r>
            <a:r>
              <a:rPr kumimoji="0" lang="zh-CN" altLang="zh-CN" sz="3200" b="0" i="0" u="none" strike="noStrike" cap="none" normalizeH="0" baseline="0" dirty="0">
                <a:ln>
                  <a:noFill/>
                </a:ln>
                <a:solidFill>
                  <a:srgbClr val="413F3F"/>
                </a:solidFill>
                <a:effectLst/>
                <a:ea typeface="inherit"/>
              </a:rPr>
              <a:t>、</a:t>
            </a:r>
            <a:r>
              <a:rPr kumimoji="0" lang="zh-CN" altLang="zh-CN" sz="2000" b="0" i="0" u="none" strike="noStrike" cap="none" normalizeH="0" baseline="0" dirty="0">
                <a:ln>
                  <a:noFill/>
                </a:ln>
                <a:solidFill>
                  <a:srgbClr val="DD1144"/>
                </a:solidFill>
                <a:effectLst/>
                <a:latin typeface="Arial Unicode MS"/>
                <a:ea typeface="Monaco"/>
              </a:rPr>
              <a:t>fdatasync(2)</a:t>
            </a:r>
            <a:r>
              <a:rPr kumimoji="0" lang="zh-CN" altLang="zh-CN" sz="3200" b="0" i="0" u="none" strike="noStrike" cap="none" normalizeH="0" baseline="0" dirty="0">
                <a:ln>
                  <a:noFill/>
                </a:ln>
                <a:solidFill>
                  <a:srgbClr val="413F3F"/>
                </a:solidFill>
                <a:effectLst/>
                <a:ea typeface="inherit"/>
              </a:rPr>
              <a:t>系统调用时，内核会执行相应的写回操作。</a:t>
            </a:r>
            <a:endParaRPr kumimoji="0" lang="zh-CN" altLang="zh-CN" sz="3200" b="0" i="0" u="none" strike="noStrike" cap="none" normalizeH="0" baseline="0" dirty="0">
              <a:ln>
                <a:noFill/>
              </a:ln>
              <a:solidFill>
                <a:srgbClr val="413F3F"/>
              </a:solidFill>
              <a:effectLs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7049467"/>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22805975" cy="2056765"/>
          </a:xfrm>
        </p:spPr>
        <p:txBody>
          <a:bodyPr>
            <a:normAutofit/>
          </a:bodyPr>
          <a:lstStyle/>
          <a:p>
            <a:r>
              <a:rPr lang="zh-CN" altLang="en-US" sz="8000" dirty="0">
                <a:ea typeface="Alibaba PuHuiTi B" panose="00020600040101010101" pitchFamily="18" charset="-122"/>
              </a:rPr>
              <a:t>刷新策略由以下几个参数决定：</a:t>
            </a:r>
          </a:p>
        </p:txBody>
      </p:sp>
      <p:sp>
        <p:nvSpPr>
          <p:cNvPr id="2" name="Rectangle 1">
            <a:extLst>
              <a:ext uri="{FF2B5EF4-FFF2-40B4-BE49-F238E27FC236}">
                <a16:creationId xmlns:a16="http://schemas.microsoft.com/office/drawing/2014/main" id="{B51881C5-EE3D-410A-C512-74765A8E7A03}"/>
              </a:ext>
            </a:extLst>
          </p:cNvPr>
          <p:cNvSpPr>
            <a:spLocks noChangeArrowheads="1"/>
          </p:cNvSpPr>
          <p:nvPr/>
        </p:nvSpPr>
        <p:spPr bwMode="auto">
          <a:xfrm>
            <a:off x="1571675" y="2584726"/>
            <a:ext cx="21999525" cy="966418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flush</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每隔</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5</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秒执行一次</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sysctl</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vm.dirty_writeback_centisecs</a:t>
            </a:r>
            <a:endParaRPr kumimoji="0" lang="en-US" altLang="zh-CN" sz="3200"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vm.dirty_writeback_centisecs</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 500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内存中驻留</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30</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秒以上的脏数据将由</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flush</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在下一次执行时写入磁盘</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sysctl</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vm.dirty_expire_centisecs</a:t>
            </a:r>
            <a:endParaRPr kumimoji="0" lang="en-US" altLang="zh-CN" sz="3200"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vm.dirty_expire_centisecs</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 3000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若脏页占总物理内存</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10</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％以上，则触发</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flush</a:t>
            </a:r>
            <a:r>
              <a:rPr kumimoji="0" lang="zh-CN" altLang="en-US" sz="3200" b="0" i="0" u="none" strike="noStrike" cap="none" normalizeH="0" baseline="0" dirty="0">
                <a:ln>
                  <a:noFill/>
                </a:ln>
                <a:solidFill>
                  <a:srgbClr val="413F3F"/>
                </a:solidFill>
                <a:effectLst/>
                <a:latin typeface="Arial" panose="020B0604020202020204" pitchFamily="34" charset="0"/>
                <a:ea typeface="Helvetica Neue"/>
              </a:rPr>
              <a:t>把脏数据写回磁盘</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sysctl</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a:t>
            </a: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vm.dirty_background_ratio</a:t>
            </a:r>
            <a:endParaRPr kumimoji="0" lang="en-US" altLang="zh-CN" sz="3200"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err="1">
                <a:ln>
                  <a:noFill/>
                </a:ln>
                <a:solidFill>
                  <a:srgbClr val="413F3F"/>
                </a:solidFill>
                <a:effectLst/>
                <a:latin typeface="Arial" panose="020B0604020202020204" pitchFamily="34" charset="0"/>
                <a:ea typeface="Helvetica Neue"/>
              </a:rPr>
              <a:t>vm.dirty_background_ratio</a:t>
            </a:r>
            <a:r>
              <a:rPr kumimoji="0" lang="en-US" altLang="zh-CN" sz="3200" b="0" i="0" u="none" strike="noStrike" cap="none" normalizeH="0" baseline="0" dirty="0">
                <a:ln>
                  <a:noFill/>
                </a:ln>
                <a:solidFill>
                  <a:srgbClr val="413F3F"/>
                </a:solidFill>
                <a:effectLst/>
                <a:latin typeface="Arial" panose="020B0604020202020204" pitchFamily="34" charset="0"/>
                <a:ea typeface="Helvetica Neue"/>
              </a:rPr>
              <a:t> = 10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3200" dirty="0">
              <a:solidFill>
                <a:srgbClr val="413F3F"/>
              </a:solidFill>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3200" dirty="0">
                <a:ea typeface="Alibaba PuHuiTi B" panose="00020600040101010101" pitchFamily="18" charset="-122"/>
              </a:rPr>
              <a:t>（数值单位均为</a:t>
            </a:r>
            <a:r>
              <a:rPr lang="en-US" altLang="zh-CN" sz="3200" dirty="0">
                <a:ea typeface="Alibaba PuHuiTi B" panose="00020600040101010101" pitchFamily="18" charset="-122"/>
              </a:rPr>
              <a:t>1/100</a:t>
            </a:r>
            <a:r>
              <a:rPr lang="zh-CN" altLang="en-US" sz="3200" dirty="0">
                <a:ea typeface="Alibaba PuHuiTi B" panose="00020600040101010101" pitchFamily="18" charset="-122"/>
              </a:rPr>
              <a:t>秒）</a:t>
            </a:r>
            <a:endParaRPr kumimoji="0" lang="en-US" altLang="zh-CN" sz="3200" b="0" i="0" u="none" strike="noStrike" cap="none" normalizeH="0" baseline="0" dirty="0">
              <a:ln>
                <a:noFill/>
              </a:ln>
              <a:solidFill>
                <a:srgbClr val="413F3F"/>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400" dirty="0">
              <a:solidFill>
                <a:srgbClr val="413F3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Arial" panose="020B0604020202020204" pitchFamily="34" charset="0"/>
              </a:rPr>
              <a:t>默认是写回方式，如果想指定某个文件是写穿方式呢？即写操作的可靠性压倒效率的时候，能否做到呢？当然能，除了之前提到的</a:t>
            </a:r>
            <a:r>
              <a:rPr kumimoji="0" lang="en-US" altLang="zh-CN" b="0" i="0" u="none" strike="noStrike" cap="none" normalizeH="0" baseline="0" dirty="0" err="1">
                <a:ln>
                  <a:noFill/>
                </a:ln>
                <a:solidFill>
                  <a:schemeClr val="tx1"/>
                </a:solidFill>
                <a:effectLst/>
                <a:latin typeface="Arial" panose="020B0604020202020204" pitchFamily="34" charset="0"/>
              </a:rPr>
              <a:t>fsync</a:t>
            </a:r>
            <a:r>
              <a:rPr kumimoji="0" lang="en-US" altLang="zh-CN" b="0" i="0" u="none" strike="noStrike" cap="none" normalizeH="0" baseline="0" dirty="0">
                <a:ln>
                  <a:noFill/>
                </a:ln>
                <a:solidFill>
                  <a:schemeClr val="tx1"/>
                </a:solidFill>
                <a:effectLst/>
                <a:latin typeface="Arial" panose="020B0604020202020204" pitchFamily="34" charset="0"/>
              </a:rPr>
              <a:t>(2)</a:t>
            </a:r>
            <a:r>
              <a:rPr kumimoji="0" lang="zh-CN" altLang="en-US" b="0" i="0" u="none" strike="noStrike" cap="none" normalizeH="0" baseline="0" dirty="0">
                <a:ln>
                  <a:noFill/>
                </a:ln>
                <a:solidFill>
                  <a:schemeClr val="tx1"/>
                </a:solidFill>
                <a:effectLst/>
                <a:latin typeface="Arial" panose="020B0604020202020204" pitchFamily="34" charset="0"/>
              </a:rPr>
              <a:t>之类的系统调用外，在</a:t>
            </a:r>
            <a:r>
              <a:rPr kumimoji="0" lang="en-US" altLang="zh-CN" b="0" i="0" u="none" strike="noStrike" cap="none" normalizeH="0" baseline="0" dirty="0">
                <a:ln>
                  <a:noFill/>
                </a:ln>
                <a:solidFill>
                  <a:schemeClr val="tx1"/>
                </a:solidFill>
                <a:effectLst/>
                <a:latin typeface="Arial" panose="020B0604020202020204" pitchFamily="34" charset="0"/>
              </a:rPr>
              <a:t>open(2)</a:t>
            </a:r>
            <a:r>
              <a:rPr kumimoji="0" lang="zh-CN" altLang="en-US" b="0" i="0" u="none" strike="noStrike" cap="none" normalizeH="0" baseline="0" dirty="0">
                <a:ln>
                  <a:noFill/>
                </a:ln>
                <a:solidFill>
                  <a:schemeClr val="tx1"/>
                </a:solidFill>
                <a:effectLst/>
                <a:latin typeface="Arial" panose="020B0604020202020204" pitchFamily="34" charset="0"/>
              </a:rPr>
              <a:t>打开文件时，传入</a:t>
            </a:r>
            <a:r>
              <a:rPr kumimoji="0" lang="en-US" altLang="zh-CN" b="0" i="0" u="none" strike="noStrike" cap="none" normalizeH="0" baseline="0" dirty="0" err="1">
                <a:ln>
                  <a:noFill/>
                </a:ln>
                <a:solidFill>
                  <a:schemeClr val="tx1"/>
                </a:solidFill>
                <a:effectLst/>
                <a:latin typeface="Arial" panose="020B0604020202020204" pitchFamily="34" charset="0"/>
              </a:rPr>
              <a:t>O_SYNC</a:t>
            </a:r>
            <a:r>
              <a:rPr kumimoji="0" lang="zh-CN" altLang="en-US" b="0" i="0" u="none" strike="noStrike" cap="none" normalizeH="0" baseline="0" dirty="0">
                <a:ln>
                  <a:noFill/>
                </a:ln>
                <a:solidFill>
                  <a:schemeClr val="tx1"/>
                </a:solidFill>
                <a:effectLst/>
                <a:latin typeface="Arial" panose="020B0604020202020204" pitchFamily="34" charset="0"/>
              </a:rPr>
              <a:t>这个</a:t>
            </a:r>
            <a:r>
              <a:rPr kumimoji="0" lang="en-US" altLang="zh-CN" b="0" i="0" u="none" strike="noStrike" cap="none" normalizeH="0" baseline="0" dirty="0">
                <a:ln>
                  <a:noFill/>
                </a:ln>
                <a:solidFill>
                  <a:schemeClr val="tx1"/>
                </a:solidFill>
                <a:effectLst/>
                <a:latin typeface="Arial" panose="020B0604020202020204" pitchFamily="34" charset="0"/>
              </a:rPr>
              <a:t>flag</a:t>
            </a:r>
            <a:r>
              <a:rPr kumimoji="0" lang="zh-CN" altLang="en-US" b="0" i="0" u="none" strike="noStrike" cap="none" normalizeH="0" baseline="0" dirty="0">
                <a:ln>
                  <a:noFill/>
                </a:ln>
                <a:solidFill>
                  <a:schemeClr val="tx1"/>
                </a:solidFill>
                <a:effectLst/>
                <a:latin typeface="Arial" panose="020B0604020202020204" pitchFamily="34" charset="0"/>
              </a:rPr>
              <a:t>即可实现。</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Arial" panose="020B0604020202020204" pitchFamily="34" charset="0"/>
              </a:rPr>
              <a:t>文件读写遭遇断电时，数据还安全吗？相信你有自己的答案了。使用</a:t>
            </a:r>
            <a:r>
              <a:rPr kumimoji="0" lang="en-US" altLang="zh-CN" b="0" i="0" u="none" strike="noStrike" cap="none" normalizeH="0" baseline="0" dirty="0" err="1">
                <a:ln>
                  <a:noFill/>
                </a:ln>
                <a:solidFill>
                  <a:schemeClr val="tx1"/>
                </a:solidFill>
                <a:effectLst/>
                <a:latin typeface="Arial" panose="020B0604020202020204" pitchFamily="34" charset="0"/>
              </a:rPr>
              <a:t>O_SYNC</a:t>
            </a:r>
            <a:r>
              <a:rPr kumimoji="0" lang="zh-CN" altLang="en-US" b="0" i="0" u="none" strike="noStrike" cap="none" normalizeH="0" baseline="0" dirty="0">
                <a:ln>
                  <a:noFill/>
                </a:ln>
                <a:solidFill>
                  <a:schemeClr val="tx1"/>
                </a:solidFill>
                <a:effectLst/>
                <a:latin typeface="Arial" panose="020B0604020202020204" pitchFamily="34" charset="0"/>
              </a:rPr>
              <a:t>或者</a:t>
            </a:r>
            <a:r>
              <a:rPr kumimoji="0" lang="en-US" altLang="zh-CN" b="0" i="0" u="none" strike="noStrike" cap="none" normalizeH="0" baseline="0" dirty="0" err="1">
                <a:ln>
                  <a:noFill/>
                </a:ln>
                <a:solidFill>
                  <a:schemeClr val="tx1"/>
                </a:solidFill>
                <a:effectLst/>
                <a:latin typeface="Arial" panose="020B0604020202020204" pitchFamily="34" charset="0"/>
              </a:rPr>
              <a:t>fsync</a:t>
            </a:r>
            <a:r>
              <a:rPr kumimoji="0" lang="en-US" altLang="zh-CN" b="0" i="0" u="none" strike="noStrike" cap="none" normalizeH="0" baseline="0" dirty="0">
                <a:ln>
                  <a:noFill/>
                </a:ln>
                <a:solidFill>
                  <a:schemeClr val="tx1"/>
                </a:solidFill>
                <a:effectLst/>
                <a:latin typeface="Arial" panose="020B0604020202020204" pitchFamily="34" charset="0"/>
              </a:rPr>
              <a:t>(2)</a:t>
            </a:r>
            <a:r>
              <a:rPr kumimoji="0" lang="zh-CN" altLang="en-US" b="0" i="0" u="none" strike="noStrike" cap="none" normalizeH="0" baseline="0" dirty="0">
                <a:ln>
                  <a:noFill/>
                </a:ln>
                <a:solidFill>
                  <a:schemeClr val="tx1"/>
                </a:solidFill>
                <a:effectLst/>
                <a:latin typeface="Arial" panose="020B0604020202020204" pitchFamily="34" charset="0"/>
              </a:rPr>
              <a:t>刷新文件就能保证安全吗？现代磁盘一般都内置了缓存，代码层面上也只能讲数据刷新到磁盘的缓存了。当数据已经进入到磁盘的高速缓存时断电了会怎么样？这个恐怕不能一概而论了。不过可以使用</a:t>
            </a:r>
            <a:r>
              <a:rPr kumimoji="0" lang="en-US" altLang="zh-CN" b="0" i="0" u="none" strike="noStrike" cap="none" normalizeH="0" baseline="0" dirty="0" err="1">
                <a:ln>
                  <a:noFill/>
                </a:ln>
                <a:solidFill>
                  <a:schemeClr val="tx1"/>
                </a:solidFill>
                <a:effectLst/>
                <a:latin typeface="Arial" panose="020B0604020202020204" pitchFamily="34" charset="0"/>
              </a:rPr>
              <a:t>hdparm</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en-US" altLang="zh-CN" b="0" i="0" u="none" strike="noStrike" cap="none" normalizeH="0" baseline="0" dirty="0" err="1">
                <a:ln>
                  <a:noFill/>
                </a:ln>
                <a:solidFill>
                  <a:schemeClr val="tx1"/>
                </a:solidFill>
                <a:effectLst/>
                <a:latin typeface="Arial" panose="020B0604020202020204" pitchFamily="34" charset="0"/>
              </a:rPr>
              <a:t>W0</a:t>
            </a:r>
            <a:r>
              <a:rPr kumimoji="0" lang="zh-CN" altLang="en-US" b="0" i="0" u="none" strike="noStrike" cap="none" normalizeH="0" baseline="0" dirty="0">
                <a:ln>
                  <a:noFill/>
                </a:ln>
                <a:solidFill>
                  <a:schemeClr val="tx1"/>
                </a:solidFill>
                <a:effectLst/>
                <a:latin typeface="Arial" panose="020B0604020202020204" pitchFamily="34" charset="0"/>
              </a:rPr>
              <a:t>命令关掉这个缓存，相应的，磁盘性能必然会降低。</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382225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22805975" cy="2056765"/>
          </a:xfrm>
        </p:spPr>
        <p:txBody>
          <a:bodyPr>
            <a:normAutofit/>
          </a:bodyPr>
          <a:lstStyle/>
          <a:p>
            <a:r>
              <a:rPr lang="zh-CN" altLang="en-US" sz="8000" dirty="0">
                <a:ea typeface="Alibaba PuHuiTi B" panose="00020600040101010101" pitchFamily="18" charset="-122"/>
              </a:rPr>
              <a:t>文件操作与锁</a:t>
            </a:r>
          </a:p>
        </p:txBody>
      </p:sp>
      <p:sp>
        <p:nvSpPr>
          <p:cNvPr id="2" name="Rectangle 1">
            <a:extLst>
              <a:ext uri="{FF2B5EF4-FFF2-40B4-BE49-F238E27FC236}">
                <a16:creationId xmlns:a16="http://schemas.microsoft.com/office/drawing/2014/main" id="{B51881C5-EE3D-410A-C512-74765A8E7A03}"/>
              </a:ext>
            </a:extLst>
          </p:cNvPr>
          <p:cNvSpPr>
            <a:spLocks noChangeArrowheads="1"/>
          </p:cNvSpPr>
          <p:nvPr/>
        </p:nvSpPr>
        <p:spPr bwMode="auto">
          <a:xfrm>
            <a:off x="1571675" y="3261835"/>
            <a:ext cx="21999525" cy="830996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当多个进程</a:t>
            </a:r>
            <a:r>
              <a:rPr lang="en-US" altLang="zh-CN" dirty="0"/>
              <a:t>/</a:t>
            </a:r>
            <a:r>
              <a:rPr lang="zh-CN" altLang="en-US" dirty="0"/>
              <a:t>线程对同一个文件发生写操作的时候会发生什么？如果写的是文件的同一个位置呢？这个问题讨论起来有点复杂了。首先</a:t>
            </a:r>
            <a:r>
              <a:rPr lang="en-US" altLang="zh-CN" dirty="0"/>
              <a:t>write(2)</a:t>
            </a:r>
            <a:r>
              <a:rPr lang="zh-CN" altLang="en-US" dirty="0"/>
              <a:t>调用不是原子操作。当多个</a:t>
            </a:r>
            <a:r>
              <a:rPr lang="en-US" altLang="zh-CN" dirty="0"/>
              <a:t>write(2)</a:t>
            </a:r>
            <a:r>
              <a:rPr lang="zh-CN" altLang="en-US" dirty="0"/>
              <a:t>操作对一个文件的同一部分发起写操作的时候，情况实际上和多个线程访问共享的变量没有什么区别。按照不同的逻辑执行流，会有很多种可能的结果。也许大多数情况下符合预期，但是本质上这样的代码是不可靠的。</a:t>
            </a:r>
          </a:p>
          <a:p>
            <a:pPr marL="0" marR="0" lvl="0" indent="0" algn="l" defTabSz="914400" rtl="0" eaLnBrk="0" fontAlgn="base" latinLnBrk="0" hangingPunct="0">
              <a:lnSpc>
                <a:spcPct val="100000"/>
              </a:lnSpc>
              <a:spcBef>
                <a:spcPct val="0"/>
              </a:spcBef>
              <a:spcAft>
                <a:spcPct val="0"/>
              </a:spcAft>
              <a:buClrTx/>
              <a:buSzTx/>
              <a:buFontTx/>
              <a:buNone/>
              <a:tabLst/>
            </a:pPr>
            <a:endParaRPr lang="zh-CN"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特别的，文件操作中有两个操作是内核保证原子的。分别是</a:t>
            </a:r>
            <a:r>
              <a:rPr lang="en-US" altLang="zh-CN" dirty="0"/>
              <a:t>open(2)</a:t>
            </a:r>
            <a:r>
              <a:rPr lang="zh-CN" altLang="en-US" dirty="0"/>
              <a:t>调用的</a:t>
            </a:r>
            <a:r>
              <a:rPr lang="en-US" altLang="zh-CN" dirty="0" err="1"/>
              <a:t>O_CREAT</a:t>
            </a:r>
            <a:r>
              <a:rPr lang="zh-CN" altLang="en-US" dirty="0"/>
              <a:t>和</a:t>
            </a:r>
            <a:r>
              <a:rPr lang="en-US" altLang="zh-CN" dirty="0" err="1"/>
              <a:t>O_APPEND</a:t>
            </a:r>
            <a:r>
              <a:rPr lang="zh-CN" altLang="en-US" dirty="0"/>
              <a:t>这两个</a:t>
            </a:r>
            <a:r>
              <a:rPr lang="en-US" altLang="zh-CN" dirty="0"/>
              <a:t>flag</a:t>
            </a:r>
            <a:r>
              <a:rPr lang="zh-CN" altLang="en-US" dirty="0"/>
              <a:t>属性。前者是文件不存在就创建，后者是每次写文件时把文件游标移动到文件最后追加写（</a:t>
            </a:r>
            <a:r>
              <a:rPr lang="en-US" altLang="zh-CN" dirty="0"/>
              <a:t>NFS</a:t>
            </a:r>
            <a:r>
              <a:rPr lang="zh-CN" altLang="en-US" dirty="0"/>
              <a:t>等文件系统不保证这个</a:t>
            </a:r>
            <a:r>
              <a:rPr lang="en-US" altLang="zh-CN" dirty="0"/>
              <a:t>flag</a:t>
            </a:r>
            <a:r>
              <a:rPr lang="zh-CN" altLang="en-US" dirty="0"/>
              <a:t>）。有意思的问题来了，以</a:t>
            </a:r>
            <a:r>
              <a:rPr lang="en-US" altLang="zh-CN" dirty="0" err="1"/>
              <a:t>O_APPEND</a:t>
            </a:r>
            <a:r>
              <a:rPr lang="zh-CN" altLang="en-US" dirty="0"/>
              <a:t>方式打开的文件</a:t>
            </a:r>
            <a:r>
              <a:rPr lang="en-US" altLang="zh-CN" dirty="0"/>
              <a:t>write(2)</a:t>
            </a:r>
            <a:r>
              <a:rPr lang="zh-CN" altLang="en-US" dirty="0"/>
              <a:t>操作是不是原子的？文件游标的移动和调用写操作是原子的，那写操作本身会不会发生改变呢？有的开源软件比如</a:t>
            </a:r>
            <a:r>
              <a:rPr lang="en-US" altLang="zh-CN" dirty="0" err="1"/>
              <a:t>apache</a:t>
            </a:r>
            <a:r>
              <a:rPr lang="zh-CN" altLang="en-US" dirty="0"/>
              <a:t>写日志就是这样写的，这是可靠安全的吗？坦白讲我也不清楚，有人说</a:t>
            </a:r>
            <a:r>
              <a:rPr lang="en-US" altLang="zh-CN" dirty="0"/>
              <a:t>Then </a:t>
            </a:r>
            <a:r>
              <a:rPr lang="en-US" altLang="zh-CN" dirty="0" err="1"/>
              <a:t>O_APPEND</a:t>
            </a:r>
            <a:r>
              <a:rPr lang="en-US" altLang="zh-CN" dirty="0"/>
              <a:t> is atomic and write-in-full for all reasonably-sized writes to regular files.</a:t>
            </a:r>
            <a:r>
              <a:rPr lang="zh-CN" altLang="en-US" dirty="0"/>
              <a:t>但是我也没有找到很权威的说法。</a:t>
            </a:r>
          </a:p>
          <a:p>
            <a:pPr marL="0" marR="0" lvl="0" indent="0" algn="l" defTabSz="914400" rtl="0" eaLnBrk="0" fontAlgn="base" latinLnBrk="0" hangingPunct="0">
              <a:lnSpc>
                <a:spcPct val="100000"/>
              </a:lnSpc>
              <a:spcBef>
                <a:spcPct val="0"/>
              </a:spcBef>
              <a:spcAft>
                <a:spcPct val="0"/>
              </a:spcAft>
              <a:buClrTx/>
              <a:buSzTx/>
              <a:buFontTx/>
              <a:buNone/>
              <a:tabLst/>
            </a:pPr>
            <a:endParaRPr lang="zh-CN"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t>Linux</a:t>
            </a:r>
            <a:r>
              <a:rPr lang="zh-CN" altLang="en-US" dirty="0"/>
              <a:t>下的文件锁有两种，分别是</a:t>
            </a:r>
            <a:r>
              <a:rPr lang="en-US" altLang="zh-CN" dirty="0"/>
              <a:t>flock(2)</a:t>
            </a:r>
            <a:r>
              <a:rPr lang="zh-CN" altLang="en-US" dirty="0"/>
              <a:t>的方式和</a:t>
            </a:r>
            <a:r>
              <a:rPr lang="en-US" altLang="zh-CN" dirty="0" err="1"/>
              <a:t>fcntl</a:t>
            </a:r>
            <a:r>
              <a:rPr lang="en-US" altLang="zh-CN" dirty="0"/>
              <a:t>(2)</a:t>
            </a:r>
            <a:r>
              <a:rPr lang="zh-CN" altLang="en-US" dirty="0"/>
              <a:t>的方式，前者源于</a:t>
            </a:r>
            <a:r>
              <a:rPr lang="en-US" altLang="zh-CN" dirty="0"/>
              <a:t>BSD</a:t>
            </a:r>
            <a:r>
              <a:rPr lang="zh-CN" altLang="en-US" dirty="0"/>
              <a:t>，后者源于</a:t>
            </a:r>
            <a:r>
              <a:rPr lang="en-US" altLang="zh-CN" dirty="0"/>
              <a:t>System V</a:t>
            </a:r>
            <a:r>
              <a:rPr lang="zh-CN" altLang="en-US" dirty="0"/>
              <a:t>，各有限制和应用场景。老规矩，</a:t>
            </a:r>
            <a:r>
              <a:rPr lang="en-US" altLang="zh-CN" dirty="0" err="1"/>
              <a:t>TLPI</a:t>
            </a:r>
            <a:r>
              <a:rPr lang="zh-CN" altLang="en-US" dirty="0"/>
              <a:t>上讲的很清楚的这里不赘述。我个人是没有用过文件锁的，系统设计的时候一般会避免多个执行流写一个文件的情况，或者在代码逻辑上以</a:t>
            </a:r>
            <a:r>
              <a:rPr lang="en-US" altLang="zh-CN" dirty="0"/>
              <a:t>mutex</a:t>
            </a:r>
            <a:r>
              <a:rPr lang="zh-CN" altLang="en-US" dirty="0"/>
              <a:t>加锁，而不是直接加锁文件本身。</a:t>
            </a:r>
            <a:endParaRPr lang="zh-CN" altLang="zh-CN" dirty="0"/>
          </a:p>
        </p:txBody>
      </p:sp>
    </p:spTree>
    <p:extLst>
      <p:ext uri="{BB962C8B-B14F-4D97-AF65-F5344CB8AC3E}">
        <p14:creationId xmlns:p14="http://schemas.microsoft.com/office/powerpoint/2010/main" val="162781385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4DF46E1-439A-6184-548E-EFCCA0C38AEC}"/>
              </a:ext>
            </a:extLst>
          </p:cNvPr>
          <p:cNvSpPr>
            <a:spLocks noGrp="1"/>
          </p:cNvSpPr>
          <p:nvPr>
            <p:ph type="title"/>
          </p:nvPr>
        </p:nvSpPr>
        <p:spPr>
          <a:xfrm>
            <a:off x="1675964" y="730251"/>
            <a:ext cx="21025723" cy="1670049"/>
          </a:xfrm>
        </p:spPr>
        <p:txBody>
          <a:bodyPr/>
          <a:lstStyle/>
          <a:p>
            <a:r>
              <a:rPr lang="zh-CN" altLang="en-US" sz="7464" dirty="0">
                <a:ea typeface="Alibaba PuHuiTi B" panose="00020600040101010101" pitchFamily="18" charset="-122"/>
              </a:rPr>
              <a:t>磁盘性能指标</a:t>
            </a:r>
          </a:p>
        </p:txBody>
      </p:sp>
      <p:sp>
        <p:nvSpPr>
          <p:cNvPr id="7" name="文本框 6">
            <a:extLst>
              <a:ext uri="{FF2B5EF4-FFF2-40B4-BE49-F238E27FC236}">
                <a16:creationId xmlns:a16="http://schemas.microsoft.com/office/drawing/2014/main" id="{2EFD6CB2-D851-80E9-3437-FFB83299BD41}"/>
              </a:ext>
            </a:extLst>
          </p:cNvPr>
          <p:cNvSpPr txBox="1"/>
          <p:nvPr/>
        </p:nvSpPr>
        <p:spPr>
          <a:xfrm>
            <a:off x="2076450" y="3205192"/>
            <a:ext cx="16211550" cy="4524315"/>
          </a:xfrm>
          <a:prstGeom prst="rect">
            <a:avLst/>
          </a:prstGeom>
          <a:noFill/>
        </p:spPr>
        <p:txBody>
          <a:bodyPr wrap="square">
            <a:spAutoFit/>
          </a:bodyPr>
          <a:lstStyle/>
          <a:p>
            <a:r>
              <a:rPr lang="en-US" altLang="zh-CN" dirty="0"/>
              <a:t>1</a:t>
            </a:r>
            <a:r>
              <a:rPr lang="zh-CN" altLang="en-US" dirty="0"/>
              <a:t>： </a:t>
            </a:r>
            <a:r>
              <a:rPr lang="en-US" altLang="zh-CN" dirty="0"/>
              <a:t>IOPS=r/</a:t>
            </a:r>
            <a:r>
              <a:rPr lang="en-US" altLang="zh-CN" dirty="0" err="1"/>
              <a:t>s+w</a:t>
            </a:r>
            <a:r>
              <a:rPr lang="en-US" altLang="zh-CN" dirty="0"/>
              <a:t>/s</a:t>
            </a:r>
            <a:r>
              <a:rPr lang="zh-CN" altLang="en-US" dirty="0"/>
              <a:t>，即每秒读写次数；</a:t>
            </a:r>
            <a:endParaRPr lang="en-US" altLang="zh-CN" dirty="0"/>
          </a:p>
          <a:p>
            <a:endParaRPr lang="en-US" altLang="zh-CN" dirty="0"/>
          </a:p>
          <a:p>
            <a:r>
              <a:rPr lang="en-US" altLang="zh-CN" dirty="0"/>
              <a:t>2</a:t>
            </a:r>
            <a:r>
              <a:rPr lang="zh-CN" altLang="en-US" dirty="0"/>
              <a:t>： 吞吐量</a:t>
            </a:r>
            <a:r>
              <a:rPr lang="en-US" altLang="zh-CN" dirty="0"/>
              <a:t>=</a:t>
            </a:r>
            <a:r>
              <a:rPr lang="en-US" altLang="zh-CN" dirty="0" err="1"/>
              <a:t>rkB</a:t>
            </a:r>
            <a:r>
              <a:rPr lang="en-US" altLang="zh-CN" dirty="0"/>
              <a:t>/</a:t>
            </a:r>
            <a:r>
              <a:rPr lang="en-US" altLang="zh-CN" dirty="0" err="1"/>
              <a:t>s+wkB</a:t>
            </a:r>
            <a:r>
              <a:rPr lang="en-US" altLang="zh-CN" dirty="0"/>
              <a:t>/s</a:t>
            </a:r>
            <a:r>
              <a:rPr lang="zh-CN" altLang="en-US" dirty="0"/>
              <a:t>，即每秒读写数据量；</a:t>
            </a:r>
            <a:endParaRPr lang="en-US" altLang="zh-CN" dirty="0"/>
          </a:p>
          <a:p>
            <a:endParaRPr lang="en-US" altLang="zh-CN" dirty="0"/>
          </a:p>
          <a:p>
            <a:r>
              <a:rPr lang="en-US" altLang="zh-CN" dirty="0"/>
              <a:t>3</a:t>
            </a:r>
            <a:r>
              <a:rPr lang="zh-CN" altLang="en-US" dirty="0"/>
              <a:t>： 使用率，是指磁盘忙处理 </a:t>
            </a:r>
            <a:r>
              <a:rPr lang="en-US" altLang="zh-CN" dirty="0"/>
              <a:t>I/O </a:t>
            </a:r>
            <a:r>
              <a:rPr lang="zh-CN" altLang="en-US" dirty="0"/>
              <a:t>请求的百分比。过高的使用率（比如超过 </a:t>
            </a:r>
            <a:r>
              <a:rPr lang="en-US" altLang="zh-CN" dirty="0"/>
              <a:t>80%</a:t>
            </a:r>
            <a:r>
              <a:rPr lang="zh-CN" altLang="en-US" dirty="0"/>
              <a:t>）通常意味着磁盘 </a:t>
            </a:r>
            <a:r>
              <a:rPr lang="en-US" altLang="zh-CN" dirty="0"/>
              <a:t>I/O </a:t>
            </a:r>
            <a:r>
              <a:rPr lang="zh-CN" altLang="en-US" dirty="0"/>
              <a:t>存在性能瓶颈；</a:t>
            </a:r>
            <a:endParaRPr lang="en-US" altLang="zh-CN" dirty="0"/>
          </a:p>
          <a:p>
            <a:endParaRPr lang="en-US" altLang="zh-CN" dirty="0"/>
          </a:p>
          <a:p>
            <a:r>
              <a:rPr lang="en-US" altLang="zh-CN" dirty="0"/>
              <a:t>4</a:t>
            </a:r>
            <a:r>
              <a:rPr lang="zh-CN" altLang="en-US" dirty="0"/>
              <a:t>： 响应时间，是指从发出 </a:t>
            </a:r>
            <a:r>
              <a:rPr lang="en-US" altLang="zh-CN" dirty="0"/>
              <a:t>I/O </a:t>
            </a:r>
            <a:r>
              <a:rPr lang="zh-CN" altLang="en-US" dirty="0"/>
              <a:t>请求到收到响应的间隔时间；</a:t>
            </a:r>
          </a:p>
        </p:txBody>
      </p:sp>
    </p:spTree>
    <p:extLst>
      <p:ext uri="{BB962C8B-B14F-4D97-AF65-F5344CB8AC3E}">
        <p14:creationId xmlns:p14="http://schemas.microsoft.com/office/powerpoint/2010/main" val="110474653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en-US" altLang="zh-CN" sz="7464" dirty="0">
                <a:ea typeface="Alibaba PuHuiTi B" panose="00020600040101010101" pitchFamily="18" charset="-122"/>
              </a:rPr>
              <a:t>IO</a:t>
            </a:r>
            <a:r>
              <a:rPr lang="zh-CN" altLang="en-US" sz="7464" dirty="0">
                <a:ea typeface="Alibaba PuHuiTi B" panose="00020600040101010101" pitchFamily="18" charset="-122"/>
              </a:rPr>
              <a:t>问题排查思路</a:t>
            </a:r>
          </a:p>
        </p:txBody>
      </p:sp>
      <p:sp>
        <p:nvSpPr>
          <p:cNvPr id="3" name="文本框 2">
            <a:extLst>
              <a:ext uri="{FF2B5EF4-FFF2-40B4-BE49-F238E27FC236}">
                <a16:creationId xmlns:a16="http://schemas.microsoft.com/office/drawing/2014/main" id="{BC2C121A-8595-B3DF-B284-5C153837D220}"/>
              </a:ext>
            </a:extLst>
          </p:cNvPr>
          <p:cNvSpPr txBox="1"/>
          <p:nvPr/>
        </p:nvSpPr>
        <p:spPr>
          <a:xfrm>
            <a:off x="1333500" y="2251439"/>
            <a:ext cx="22402800" cy="2862322"/>
          </a:xfrm>
          <a:prstGeom prst="rect">
            <a:avLst/>
          </a:prstGeom>
          <a:noFill/>
        </p:spPr>
        <p:txBody>
          <a:bodyPr wrap="square">
            <a:spAutoFit/>
          </a:bodyPr>
          <a:lstStyle/>
          <a:p>
            <a:pPr algn="l">
              <a:buFont typeface="+mj-lt"/>
              <a:buAutoNum type="arabicPeriod"/>
            </a:pPr>
            <a:r>
              <a:rPr lang="zh-CN" altLang="en-US" b="0" i="0" dirty="0">
                <a:effectLst/>
                <a:latin typeface="-apple-system"/>
              </a:rPr>
              <a:t>首先，查看系统</a:t>
            </a:r>
            <a:r>
              <a:rPr lang="en-US" altLang="zh-CN" b="0" i="0" dirty="0">
                <a:effectLst/>
                <a:latin typeface="-apple-system"/>
              </a:rPr>
              <a:t>IO</a:t>
            </a:r>
            <a:r>
              <a:rPr lang="zh-CN" altLang="en-US" b="0" i="0" dirty="0">
                <a:effectLst/>
                <a:latin typeface="-apple-system"/>
              </a:rPr>
              <a:t>情况，确认</a:t>
            </a:r>
            <a:r>
              <a:rPr lang="en-US" altLang="zh-CN" b="0" i="0" dirty="0">
                <a:effectLst/>
                <a:latin typeface="-apple-system"/>
              </a:rPr>
              <a:t>IO</a:t>
            </a:r>
            <a:r>
              <a:rPr lang="zh-CN" altLang="en-US" b="0" i="0" dirty="0">
                <a:effectLst/>
                <a:latin typeface="-apple-system"/>
              </a:rPr>
              <a:t>异常指标；（</a:t>
            </a:r>
            <a:r>
              <a:rPr lang="en-US" altLang="zh-CN" b="0" i="0" dirty="0">
                <a:effectLst/>
                <a:latin typeface="-apple-system"/>
              </a:rPr>
              <a:t>top/</a:t>
            </a:r>
            <a:r>
              <a:rPr lang="en-US" altLang="zh-CN" b="0" i="0" dirty="0" err="1">
                <a:effectLst/>
                <a:latin typeface="-apple-system"/>
              </a:rPr>
              <a:t>iostat</a:t>
            </a:r>
            <a:r>
              <a:rPr lang="zh-CN" altLang="en-US" b="0" i="0" dirty="0">
                <a:effectLst/>
                <a:latin typeface="-apple-system"/>
              </a:rPr>
              <a:t>）</a:t>
            </a:r>
            <a:endParaRPr lang="en-US" altLang="zh-CN" b="0" i="0" dirty="0">
              <a:effectLst/>
              <a:latin typeface="-apple-system"/>
            </a:endParaRPr>
          </a:p>
          <a:p>
            <a:pPr algn="l">
              <a:buFont typeface="+mj-lt"/>
              <a:buAutoNum type="arabicPeriod"/>
            </a:pPr>
            <a:endParaRPr lang="zh-CN" altLang="en-US" b="0" i="0" dirty="0">
              <a:effectLst/>
              <a:latin typeface="-apple-system"/>
            </a:endParaRPr>
          </a:p>
          <a:p>
            <a:pPr algn="l">
              <a:buFont typeface="+mj-lt"/>
              <a:buAutoNum type="arabicPeriod"/>
            </a:pPr>
            <a:r>
              <a:rPr lang="zh-CN" altLang="en-US" b="0" i="0" dirty="0">
                <a:effectLst/>
                <a:latin typeface="-apple-system"/>
              </a:rPr>
              <a:t>其次，查看各进程</a:t>
            </a:r>
            <a:r>
              <a:rPr lang="en-US" altLang="zh-CN" b="0" i="0" dirty="0">
                <a:effectLst/>
                <a:latin typeface="-apple-system"/>
              </a:rPr>
              <a:t>IO</a:t>
            </a:r>
            <a:r>
              <a:rPr lang="zh-CN" altLang="en-US" b="0" i="0" dirty="0">
                <a:effectLst/>
                <a:latin typeface="-apple-system"/>
              </a:rPr>
              <a:t>使用情况，确认导致指标异常的进程；（</a:t>
            </a:r>
            <a:r>
              <a:rPr lang="en-US" altLang="zh-CN" b="0" i="0" dirty="0" err="1">
                <a:effectLst/>
                <a:latin typeface="-apple-system"/>
              </a:rPr>
              <a:t>iotop</a:t>
            </a:r>
            <a:r>
              <a:rPr lang="en-US" altLang="zh-CN" b="0" i="0" dirty="0">
                <a:effectLst/>
                <a:latin typeface="-apple-system"/>
              </a:rPr>
              <a:t>/</a:t>
            </a:r>
            <a:r>
              <a:rPr lang="en-US" altLang="zh-CN" b="0" i="0" dirty="0" err="1">
                <a:effectLst/>
                <a:latin typeface="-apple-system"/>
              </a:rPr>
              <a:t>pidstat</a:t>
            </a:r>
            <a:r>
              <a:rPr lang="zh-CN" altLang="en-US" b="0" i="0" dirty="0">
                <a:effectLst/>
                <a:latin typeface="-apple-system"/>
              </a:rPr>
              <a:t>）</a:t>
            </a:r>
            <a:endParaRPr lang="en-US" altLang="zh-CN" b="0" i="0" dirty="0">
              <a:effectLst/>
              <a:latin typeface="-apple-system"/>
            </a:endParaRPr>
          </a:p>
          <a:p>
            <a:pPr algn="l">
              <a:buFont typeface="+mj-lt"/>
              <a:buAutoNum type="arabicPeriod"/>
            </a:pPr>
            <a:endParaRPr lang="zh-CN" altLang="en-US" b="0" i="0" dirty="0">
              <a:effectLst/>
              <a:latin typeface="-apple-system"/>
            </a:endParaRPr>
          </a:p>
          <a:p>
            <a:pPr algn="l">
              <a:buFont typeface="+mj-lt"/>
              <a:buAutoNum type="arabicPeriod"/>
            </a:pPr>
            <a:r>
              <a:rPr lang="zh-CN" altLang="en-US" b="0" i="0" dirty="0">
                <a:effectLst/>
                <a:latin typeface="-apple-system"/>
              </a:rPr>
              <a:t>最后，分析进程的</a:t>
            </a:r>
            <a:r>
              <a:rPr lang="en-US" altLang="zh-CN" b="0" i="0" dirty="0">
                <a:effectLst/>
                <a:latin typeface="-apple-system"/>
              </a:rPr>
              <a:t>IO</a:t>
            </a:r>
            <a:r>
              <a:rPr lang="zh-CN" altLang="en-US" b="0" i="0" dirty="0">
                <a:effectLst/>
                <a:latin typeface="-apple-system"/>
              </a:rPr>
              <a:t>行为（文件、磁盘读写），确认问题根源；（</a:t>
            </a:r>
            <a:r>
              <a:rPr lang="en-US" altLang="zh-CN" b="0" i="0" dirty="0" err="1">
                <a:effectLst/>
                <a:latin typeface="-apple-system"/>
              </a:rPr>
              <a:t>strace</a:t>
            </a:r>
            <a:r>
              <a:rPr lang="en-US" altLang="zh-CN" b="0" i="0" dirty="0">
                <a:effectLst/>
                <a:latin typeface="-apple-system"/>
              </a:rPr>
              <a:t> + </a:t>
            </a:r>
            <a:r>
              <a:rPr lang="en-US" altLang="zh-CN" b="0" i="0" dirty="0" err="1">
                <a:effectLst/>
                <a:latin typeface="-apple-system"/>
              </a:rPr>
              <a:t>ioprofile</a:t>
            </a:r>
            <a:r>
              <a:rPr lang="en-US" altLang="zh-CN" b="0" i="0" dirty="0">
                <a:effectLst/>
                <a:latin typeface="-apple-system"/>
              </a:rPr>
              <a:t>/</a:t>
            </a:r>
            <a:r>
              <a:rPr lang="en-US" altLang="zh-CN" b="0" i="0" dirty="0" err="1">
                <a:effectLst/>
                <a:latin typeface="-apple-system"/>
              </a:rPr>
              <a:t>lsof</a:t>
            </a:r>
            <a:r>
              <a:rPr lang="zh-CN" altLang="en-US" b="0" i="0" dirty="0">
                <a:effectLst/>
                <a:latin typeface="-apple-system"/>
              </a:rPr>
              <a:t>）</a:t>
            </a:r>
          </a:p>
        </p:txBody>
      </p:sp>
    </p:spTree>
    <p:extLst>
      <p:ext uri="{BB962C8B-B14F-4D97-AF65-F5344CB8AC3E}">
        <p14:creationId xmlns:p14="http://schemas.microsoft.com/office/powerpoint/2010/main" val="180005796"/>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a:extLst>
              <a:ext uri="{FF2B5EF4-FFF2-40B4-BE49-F238E27FC236}">
                <a16:creationId xmlns:a16="http://schemas.microsoft.com/office/drawing/2014/main" id="{282D9053-7F87-70DF-49AF-091C20359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004" y="0"/>
            <a:ext cx="1959428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45754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lstStyle/>
          <a:p>
            <a:r>
              <a:rPr lang="en-US" altLang="zh-CN" sz="7464" dirty="0">
                <a:ea typeface="Alibaba PuHuiTi B" panose="00020600040101010101" pitchFamily="18" charset="-122"/>
              </a:rPr>
              <a:t>IO</a:t>
            </a:r>
            <a:r>
              <a:rPr lang="zh-CN" altLang="en-US" sz="7464" dirty="0">
                <a:ea typeface="Alibaba PuHuiTi B" panose="00020600040101010101" pitchFamily="18" charset="-122"/>
              </a:rPr>
              <a:t>问题排查思路</a:t>
            </a:r>
            <a:endParaRPr lang="zh-CN" altLang="en-US" sz="7464" dirty="0">
              <a:latin typeface="Alibaba PuHuiTi B" panose="00020600040101010101" pitchFamily="18" charset="-122"/>
              <a:ea typeface="Alibaba PuHuiTi B" panose="00020600040101010101" pitchFamily="18" charset="-122"/>
              <a:cs typeface="Alibaba PuHuiTi B" panose="00020600040101010101" pitchFamily="18" charset="-122"/>
            </a:endParaRPr>
          </a:p>
        </p:txBody>
      </p:sp>
      <p:pic>
        <p:nvPicPr>
          <p:cNvPr id="1026" name="Picture 2" descr="在这里插入图片描述">
            <a:extLst>
              <a:ext uri="{FF2B5EF4-FFF2-40B4-BE49-F238E27FC236}">
                <a16:creationId xmlns:a16="http://schemas.microsoft.com/office/drawing/2014/main" id="{C4D7CEF7-D846-C659-088A-0C9600EE01F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7038" y="1626463"/>
            <a:ext cx="23923574" cy="1208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272116"/>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634941"/>
            <a:ext cx="13203925" cy="2056765"/>
          </a:xfrm>
        </p:spPr>
        <p:txBody>
          <a:bodyPr>
            <a:normAutofit/>
          </a:bodyPr>
          <a:lstStyle/>
          <a:p>
            <a:r>
              <a:rPr lang="en-US" altLang="zh-CN" sz="7464" dirty="0" err="1">
                <a:ea typeface="Alibaba PuHuiTi B" panose="00020600040101010101" pitchFamily="18" charset="-122"/>
              </a:rPr>
              <a:t>Step1</a:t>
            </a:r>
            <a:r>
              <a:rPr lang="en-US" altLang="zh-CN" sz="7464" dirty="0">
                <a:ea typeface="Alibaba PuHuiTi B" panose="00020600040101010101" pitchFamily="18" charset="-122"/>
              </a:rPr>
              <a:t>: </a:t>
            </a:r>
            <a:r>
              <a:rPr lang="zh-CN" altLang="en-US" sz="7464" dirty="0">
                <a:ea typeface="Alibaba PuHuiTi B" panose="00020600040101010101" pitchFamily="18" charset="-122"/>
              </a:rPr>
              <a:t>查看系统</a:t>
            </a:r>
            <a:r>
              <a:rPr lang="en-US" altLang="zh-CN" sz="7464" dirty="0">
                <a:ea typeface="Alibaba PuHuiTi B" panose="00020600040101010101" pitchFamily="18" charset="-122"/>
              </a:rPr>
              <a:t>IO</a:t>
            </a:r>
            <a:r>
              <a:rPr lang="zh-CN" altLang="en-US" sz="7464" dirty="0">
                <a:ea typeface="Alibaba PuHuiTi B" panose="00020600040101010101" pitchFamily="18" charset="-122"/>
              </a:rPr>
              <a:t>情况</a:t>
            </a:r>
          </a:p>
        </p:txBody>
      </p:sp>
      <p:sp>
        <p:nvSpPr>
          <p:cNvPr id="3" name="文本框 2">
            <a:extLst>
              <a:ext uri="{FF2B5EF4-FFF2-40B4-BE49-F238E27FC236}">
                <a16:creationId xmlns:a16="http://schemas.microsoft.com/office/drawing/2014/main" id="{BC2C121A-8595-B3DF-B284-5C153837D220}"/>
              </a:ext>
            </a:extLst>
          </p:cNvPr>
          <p:cNvSpPr txBox="1"/>
          <p:nvPr/>
        </p:nvSpPr>
        <p:spPr>
          <a:xfrm>
            <a:off x="1333500" y="2251439"/>
            <a:ext cx="22402800" cy="7848302"/>
          </a:xfrm>
          <a:prstGeom prst="rect">
            <a:avLst/>
          </a:prstGeom>
          <a:noFill/>
        </p:spPr>
        <p:txBody>
          <a:bodyPr wrap="square">
            <a:spAutoFit/>
          </a:bodyPr>
          <a:lstStyle/>
          <a:p>
            <a:pPr algn="l">
              <a:buFont typeface="+mj-lt"/>
              <a:buAutoNum type="arabicPeriod"/>
            </a:pPr>
            <a:r>
              <a:rPr lang="en-US" altLang="zh-CN" b="0" i="0" dirty="0" err="1">
                <a:solidFill>
                  <a:srgbClr val="4D4D4D"/>
                </a:solidFill>
                <a:effectLst/>
                <a:latin typeface="-apple-system"/>
              </a:rPr>
              <a:t>iostat</a:t>
            </a:r>
            <a:r>
              <a:rPr lang="zh-CN" altLang="en-US" b="0" i="0" dirty="0">
                <a:solidFill>
                  <a:srgbClr val="4D4D4D"/>
                </a:solidFill>
                <a:effectLst/>
                <a:latin typeface="-apple-system"/>
              </a:rPr>
              <a:t>和</a:t>
            </a:r>
            <a:r>
              <a:rPr lang="en-US" altLang="zh-CN" b="0" i="0" dirty="0">
                <a:solidFill>
                  <a:srgbClr val="4D4D4D"/>
                </a:solidFill>
                <a:effectLst/>
                <a:latin typeface="-apple-system"/>
              </a:rPr>
              <a:t>top</a:t>
            </a:r>
            <a:r>
              <a:rPr lang="zh-CN" altLang="en-US" b="0" i="0" dirty="0">
                <a:solidFill>
                  <a:srgbClr val="4D4D4D"/>
                </a:solidFill>
                <a:effectLst/>
                <a:latin typeface="-apple-system"/>
              </a:rPr>
              <a:t>命令中的</a:t>
            </a:r>
            <a:r>
              <a:rPr lang="en-US" altLang="zh-CN" b="1" i="0" dirty="0" err="1">
                <a:solidFill>
                  <a:srgbClr val="4D4D4D"/>
                </a:solidFill>
                <a:effectLst/>
                <a:latin typeface="-apple-system"/>
              </a:rPr>
              <a:t>iowait</a:t>
            </a:r>
            <a:r>
              <a:rPr lang="zh-CN" altLang="en-US" b="1" i="0" dirty="0">
                <a:solidFill>
                  <a:srgbClr val="4D4D4D"/>
                </a:solidFill>
                <a:effectLst/>
                <a:latin typeface="-apple-system"/>
              </a:rPr>
              <a:t>并不能等于</a:t>
            </a:r>
            <a:r>
              <a:rPr lang="en-US" altLang="zh-CN" b="1" i="0" dirty="0">
                <a:solidFill>
                  <a:srgbClr val="4D4D4D"/>
                </a:solidFill>
                <a:effectLst/>
                <a:latin typeface="-apple-system"/>
              </a:rPr>
              <a:t>IO</a:t>
            </a:r>
            <a:r>
              <a:rPr lang="zh-CN" altLang="en-US" b="1" i="0" dirty="0">
                <a:solidFill>
                  <a:srgbClr val="4D4D4D"/>
                </a:solidFill>
                <a:effectLst/>
                <a:latin typeface="-apple-system"/>
              </a:rPr>
              <a:t>负载情况</a:t>
            </a:r>
            <a:r>
              <a:rPr lang="zh-CN" altLang="en-US" b="0" i="0" dirty="0">
                <a:solidFill>
                  <a:srgbClr val="4D4D4D"/>
                </a:solidFill>
                <a:effectLst/>
                <a:latin typeface="-apple-system"/>
              </a:rPr>
              <a:t>，只是反映了</a:t>
            </a:r>
            <a:r>
              <a:rPr lang="en-US" altLang="zh-CN" b="0" i="0" dirty="0">
                <a:solidFill>
                  <a:srgbClr val="4D4D4D"/>
                </a:solidFill>
                <a:effectLst/>
                <a:latin typeface="-apple-system"/>
              </a:rPr>
              <a:t>CPU</a:t>
            </a:r>
            <a:r>
              <a:rPr lang="zh-CN" altLang="en-US" b="0" i="0" dirty="0">
                <a:solidFill>
                  <a:srgbClr val="4D4D4D"/>
                </a:solidFill>
                <a:effectLst/>
                <a:latin typeface="-apple-system"/>
              </a:rPr>
              <a:t>等待</a:t>
            </a:r>
            <a:r>
              <a:rPr lang="en-US" altLang="zh-CN" b="0" i="0" dirty="0">
                <a:solidFill>
                  <a:srgbClr val="4D4D4D"/>
                </a:solidFill>
                <a:effectLst/>
                <a:latin typeface="-apple-system"/>
              </a:rPr>
              <a:t>IO</a:t>
            </a:r>
            <a:r>
              <a:rPr lang="zh-CN" altLang="en-US" b="0" i="0" dirty="0">
                <a:solidFill>
                  <a:srgbClr val="4D4D4D"/>
                </a:solidFill>
                <a:effectLst/>
                <a:latin typeface="-apple-system"/>
              </a:rPr>
              <a:t>时间占用</a:t>
            </a:r>
            <a:r>
              <a:rPr lang="en-US" altLang="zh-CN" b="0" i="0" dirty="0">
                <a:solidFill>
                  <a:srgbClr val="4D4D4D"/>
                </a:solidFill>
                <a:effectLst/>
                <a:latin typeface="-apple-system"/>
              </a:rPr>
              <a:t>CPU</a:t>
            </a:r>
            <a:r>
              <a:rPr lang="zh-CN" altLang="en-US" b="0" i="0" dirty="0">
                <a:solidFill>
                  <a:srgbClr val="4D4D4D"/>
                </a:solidFill>
                <a:effectLst/>
                <a:latin typeface="-apple-system"/>
              </a:rPr>
              <a:t>总时间的百分比；使用</a:t>
            </a:r>
            <a:r>
              <a:rPr lang="en-US" altLang="zh-CN" b="0" i="0" dirty="0" err="1">
                <a:solidFill>
                  <a:srgbClr val="4D4D4D"/>
                </a:solidFill>
                <a:effectLst/>
                <a:latin typeface="-apple-system"/>
              </a:rPr>
              <a:t>iostat</a:t>
            </a:r>
            <a:r>
              <a:rPr lang="zh-CN" altLang="en-US" b="0" i="0" dirty="0">
                <a:solidFill>
                  <a:srgbClr val="4D4D4D"/>
                </a:solidFill>
                <a:effectLst/>
                <a:latin typeface="-apple-system"/>
              </a:rPr>
              <a:t>命令查看系统</a:t>
            </a:r>
            <a:r>
              <a:rPr lang="en-US" altLang="zh-CN" b="0" i="0" dirty="0">
                <a:solidFill>
                  <a:srgbClr val="4D4D4D"/>
                </a:solidFill>
                <a:effectLst/>
                <a:latin typeface="-apple-system"/>
              </a:rPr>
              <a:t>IO</a:t>
            </a:r>
            <a:r>
              <a:rPr lang="zh-CN" altLang="en-US" b="0" i="0" dirty="0">
                <a:solidFill>
                  <a:srgbClr val="4D4D4D"/>
                </a:solidFill>
                <a:effectLst/>
                <a:latin typeface="-apple-system"/>
              </a:rPr>
              <a:t>情况，如下：</a:t>
            </a:r>
            <a:endParaRPr lang="en-US" altLang="zh-CN" b="0" i="0" dirty="0">
              <a:solidFill>
                <a:srgbClr val="4D4D4D"/>
              </a:solidFill>
              <a:effectLst/>
              <a:latin typeface="-apple-system"/>
            </a:endParaRPr>
          </a:p>
          <a:p>
            <a:pPr algn="l">
              <a:buFont typeface="+mj-lt"/>
              <a:buAutoNum type="arabicPeriod"/>
            </a:pPr>
            <a:endParaRPr lang="en-US" altLang="zh-CN" b="0" i="0" dirty="0">
              <a:solidFill>
                <a:srgbClr val="4D4D4D"/>
              </a:solidFill>
              <a:effectLst/>
              <a:latin typeface="-apple-system"/>
            </a:endParaRPr>
          </a:p>
          <a:p>
            <a:pPr algn="l"/>
            <a:r>
              <a:rPr lang="en-US" altLang="zh-CN" b="0" i="0" dirty="0">
                <a:effectLst/>
                <a:latin typeface="-apple-system"/>
              </a:rPr>
              <a:t>/</a:t>
            </a:r>
            <a:r>
              <a:rPr lang="en-US" altLang="zh-CN" b="0" i="0" dirty="0" err="1">
                <a:effectLst/>
                <a:latin typeface="-apple-system"/>
              </a:rPr>
              <a:t>usr</a:t>
            </a:r>
            <a:r>
              <a:rPr lang="en-US" altLang="zh-CN" b="0" i="0" dirty="0">
                <a:effectLst/>
                <a:latin typeface="-apple-system"/>
              </a:rPr>
              <a:t>/bin/</a:t>
            </a:r>
            <a:r>
              <a:rPr lang="en-US" altLang="zh-CN" b="0" i="0" dirty="0" err="1">
                <a:effectLst/>
                <a:latin typeface="-apple-system"/>
              </a:rPr>
              <a:t>iostat</a:t>
            </a:r>
            <a:r>
              <a:rPr lang="en-US" altLang="zh-CN" b="0" i="0" dirty="0">
                <a:effectLst/>
                <a:latin typeface="-apple-system"/>
              </a:rPr>
              <a:t> -</a:t>
            </a:r>
            <a:r>
              <a:rPr lang="en-US" altLang="zh-CN" b="0" i="0" dirty="0" err="1">
                <a:effectLst/>
                <a:latin typeface="-apple-system"/>
              </a:rPr>
              <a:t>mdxt</a:t>
            </a:r>
            <a:r>
              <a:rPr lang="en-US" altLang="zh-CN" b="0" i="0" dirty="0">
                <a:effectLst/>
                <a:latin typeface="-apple-system"/>
              </a:rPr>
              <a:t>  10 </a:t>
            </a:r>
            <a:r>
              <a:rPr lang="en-US" altLang="zh-CN" b="0" i="0" dirty="0" err="1">
                <a:effectLst/>
                <a:latin typeface="-apple-system"/>
              </a:rPr>
              <a:t>60|awk</a:t>
            </a:r>
            <a:r>
              <a:rPr lang="en-US" altLang="zh-CN" b="0" i="0" dirty="0">
                <a:effectLst/>
                <a:latin typeface="-apple-system"/>
              </a:rPr>
              <a:t> '/^dm-[456]/’ </a:t>
            </a:r>
          </a:p>
          <a:p>
            <a:pPr algn="l">
              <a:buFont typeface="+mj-lt"/>
              <a:buAutoNum type="arabicPeriod"/>
            </a:pPr>
            <a:endParaRPr lang="en-US" altLang="zh-CN" dirty="0">
              <a:latin typeface="-apple-system"/>
            </a:endParaRPr>
          </a:p>
          <a:p>
            <a:pPr algn="l"/>
            <a:r>
              <a:rPr lang="en-US" altLang="zh-CN" b="0" i="0" dirty="0">
                <a:effectLst/>
                <a:latin typeface="-apple-system"/>
              </a:rPr>
              <a:t>await</a:t>
            </a:r>
            <a:r>
              <a:rPr lang="zh-CN" altLang="en-US" b="0" i="0" dirty="0">
                <a:effectLst/>
                <a:latin typeface="-apple-system"/>
              </a:rPr>
              <a:t>：</a:t>
            </a:r>
            <a:r>
              <a:rPr lang="en-US" altLang="zh-CN" b="0" i="0" dirty="0">
                <a:effectLst/>
                <a:latin typeface="-apple-system"/>
              </a:rPr>
              <a:t>IO</a:t>
            </a:r>
            <a:r>
              <a:rPr lang="zh-CN" altLang="en-US" b="0" i="0" dirty="0">
                <a:effectLst/>
                <a:latin typeface="-apple-system"/>
              </a:rPr>
              <a:t>请求平均响应时间（队列排队时间</a:t>
            </a:r>
            <a:r>
              <a:rPr lang="en-US" altLang="zh-CN" b="0" i="0" dirty="0">
                <a:effectLst/>
                <a:latin typeface="-apple-system"/>
              </a:rPr>
              <a:t>+IO</a:t>
            </a:r>
            <a:r>
              <a:rPr lang="zh-CN" altLang="en-US" b="0" i="0" dirty="0">
                <a:effectLst/>
                <a:latin typeface="-apple-system"/>
              </a:rPr>
              <a:t>处理时间），一般系统 </a:t>
            </a:r>
            <a:r>
              <a:rPr lang="en-US" altLang="zh-CN" b="0" i="0" dirty="0">
                <a:effectLst/>
                <a:latin typeface="-apple-system"/>
              </a:rPr>
              <a:t>I/O </a:t>
            </a:r>
            <a:r>
              <a:rPr lang="zh-CN" altLang="en-US" b="0" i="0" dirty="0">
                <a:effectLst/>
                <a:latin typeface="-apple-system"/>
              </a:rPr>
              <a:t>响应时间应该低于 </a:t>
            </a:r>
            <a:r>
              <a:rPr lang="en-US" altLang="zh-CN" b="0" i="0" dirty="0" err="1">
                <a:effectLst/>
                <a:latin typeface="-apple-system"/>
              </a:rPr>
              <a:t>5ms</a:t>
            </a:r>
            <a:r>
              <a:rPr lang="zh-CN" altLang="en-US" b="0" i="0" dirty="0">
                <a:effectLst/>
                <a:latin typeface="-apple-system"/>
              </a:rPr>
              <a:t>，如果大于 </a:t>
            </a:r>
            <a:r>
              <a:rPr lang="en-US" altLang="zh-CN" b="0" i="0" dirty="0" err="1">
                <a:effectLst/>
                <a:latin typeface="-apple-system"/>
              </a:rPr>
              <a:t>10ms</a:t>
            </a:r>
            <a:r>
              <a:rPr lang="en-US" altLang="zh-CN" b="0" i="0" dirty="0">
                <a:effectLst/>
                <a:latin typeface="-apple-system"/>
              </a:rPr>
              <a:t> </a:t>
            </a:r>
            <a:r>
              <a:rPr lang="zh-CN" altLang="en-US" b="0" i="0" dirty="0">
                <a:effectLst/>
                <a:latin typeface="-apple-system"/>
              </a:rPr>
              <a:t>就比较大了；</a:t>
            </a:r>
            <a:endParaRPr lang="en-US" altLang="zh-CN" b="0" i="0" dirty="0">
              <a:effectLst/>
              <a:latin typeface="-apple-system"/>
            </a:endParaRPr>
          </a:p>
          <a:p>
            <a:pPr algn="l"/>
            <a:r>
              <a:rPr lang="en-US" altLang="zh-CN" b="0" i="0" dirty="0" err="1">
                <a:effectLst/>
                <a:latin typeface="-apple-system"/>
              </a:rPr>
              <a:t>svctm</a:t>
            </a:r>
            <a:r>
              <a:rPr lang="zh-CN" altLang="en-US" b="0" i="0" dirty="0">
                <a:effectLst/>
                <a:latin typeface="-apple-system"/>
              </a:rPr>
              <a:t>：</a:t>
            </a:r>
            <a:r>
              <a:rPr lang="en-US" altLang="zh-CN" b="0" i="0" dirty="0">
                <a:effectLst/>
                <a:latin typeface="-apple-system"/>
              </a:rPr>
              <a:t>IO</a:t>
            </a:r>
            <a:r>
              <a:rPr lang="zh-CN" altLang="en-US" b="0" i="0" dirty="0">
                <a:effectLst/>
                <a:latin typeface="-apple-system"/>
              </a:rPr>
              <a:t>请求平均处理时间，不包含等待时间；</a:t>
            </a:r>
            <a:endParaRPr lang="en-US" altLang="zh-CN" b="0" i="0" dirty="0">
              <a:effectLst/>
              <a:latin typeface="-apple-system"/>
            </a:endParaRPr>
          </a:p>
          <a:p>
            <a:pPr algn="l"/>
            <a:r>
              <a:rPr lang="en-US" altLang="zh-CN" b="0" i="0" dirty="0">
                <a:effectLst/>
                <a:latin typeface="-apple-system"/>
              </a:rPr>
              <a:t>%util</a:t>
            </a:r>
            <a:r>
              <a:rPr lang="zh-CN" altLang="en-US" b="0" i="0" dirty="0">
                <a:effectLst/>
                <a:latin typeface="-apple-system"/>
              </a:rPr>
              <a:t>：磁盘繁忙程度。 例如，如果统计间隔 </a:t>
            </a:r>
            <a:r>
              <a:rPr lang="en-US" altLang="zh-CN" b="0" i="0" dirty="0">
                <a:effectLst/>
                <a:latin typeface="-apple-system"/>
              </a:rPr>
              <a:t>1 </a:t>
            </a:r>
            <a:r>
              <a:rPr lang="zh-CN" altLang="en-US" b="0" i="0" dirty="0">
                <a:effectLst/>
                <a:latin typeface="-apple-system"/>
              </a:rPr>
              <a:t>秒，该设备有 </a:t>
            </a:r>
            <a:r>
              <a:rPr lang="en-US" altLang="zh-CN" b="0" i="0" dirty="0">
                <a:effectLst/>
                <a:latin typeface="-apple-system"/>
              </a:rPr>
              <a:t>0.8 </a:t>
            </a:r>
            <a:r>
              <a:rPr lang="zh-CN" altLang="en-US" b="0" i="0" dirty="0">
                <a:effectLst/>
                <a:latin typeface="-apple-system"/>
              </a:rPr>
              <a:t>秒在处理 </a:t>
            </a:r>
            <a:r>
              <a:rPr lang="en-US" altLang="zh-CN" b="0" i="0" dirty="0">
                <a:effectLst/>
                <a:latin typeface="-apple-system"/>
              </a:rPr>
              <a:t>I/O</a:t>
            </a:r>
            <a:r>
              <a:rPr lang="zh-CN" altLang="en-US" b="0" i="0" dirty="0">
                <a:effectLst/>
                <a:latin typeface="-apple-system"/>
              </a:rPr>
              <a:t>，而 </a:t>
            </a:r>
            <a:r>
              <a:rPr lang="en-US" altLang="zh-CN" b="0" i="0" dirty="0">
                <a:effectLst/>
                <a:latin typeface="-apple-system"/>
              </a:rPr>
              <a:t>0.2 </a:t>
            </a:r>
            <a:r>
              <a:rPr lang="zh-CN" altLang="en-US" b="0" i="0" dirty="0">
                <a:effectLst/>
                <a:latin typeface="-apple-system"/>
              </a:rPr>
              <a:t>秒闲置，那么该设备的 </a:t>
            </a:r>
            <a:r>
              <a:rPr lang="en-US" altLang="zh-CN" b="0" i="0" dirty="0">
                <a:effectLst/>
                <a:latin typeface="-apple-system"/>
              </a:rPr>
              <a:t>%util = 0.8/1 = 80%</a:t>
            </a:r>
            <a:r>
              <a:rPr lang="zh-CN" altLang="en-US" b="0" i="0" dirty="0">
                <a:effectLst/>
                <a:latin typeface="-apple-system"/>
              </a:rPr>
              <a:t>；</a:t>
            </a:r>
            <a:endParaRPr lang="en-US" altLang="zh-CN" b="0" i="0" dirty="0">
              <a:effectLst/>
              <a:latin typeface="-apple-system"/>
            </a:endParaRPr>
          </a:p>
          <a:p>
            <a:pPr algn="l"/>
            <a:r>
              <a:rPr lang="en-US" altLang="zh-CN" b="0" i="0" dirty="0" err="1">
                <a:effectLst/>
                <a:latin typeface="-apple-system"/>
              </a:rPr>
              <a:t>avgqu-sz</a:t>
            </a:r>
            <a:r>
              <a:rPr lang="zh-CN" altLang="en-US" b="0" i="0" dirty="0">
                <a:effectLst/>
                <a:latin typeface="-apple-system"/>
              </a:rPr>
              <a:t>：</a:t>
            </a:r>
            <a:r>
              <a:rPr lang="en-US" altLang="zh-CN" b="0" i="0" dirty="0">
                <a:effectLst/>
                <a:latin typeface="-apple-system"/>
              </a:rPr>
              <a:t>IO</a:t>
            </a:r>
            <a:r>
              <a:rPr lang="zh-CN" altLang="en-US" b="0" i="0" dirty="0">
                <a:effectLst/>
                <a:latin typeface="-apple-system"/>
              </a:rPr>
              <a:t>请求的平均队列长度；</a:t>
            </a:r>
            <a:endParaRPr lang="en-US" altLang="zh-CN" b="0" i="0" dirty="0">
              <a:effectLst/>
              <a:latin typeface="-apple-system"/>
            </a:endParaRPr>
          </a:p>
          <a:p>
            <a:pPr algn="l"/>
            <a:r>
              <a:rPr lang="en-US" altLang="zh-CN" b="0" i="0" dirty="0">
                <a:effectLst/>
                <a:latin typeface="-apple-system"/>
              </a:rPr>
              <a:t>r/s + w/s </a:t>
            </a:r>
            <a:r>
              <a:rPr lang="zh-CN" altLang="en-US" b="0" i="0" dirty="0">
                <a:effectLst/>
                <a:latin typeface="-apple-system"/>
              </a:rPr>
              <a:t>即为</a:t>
            </a:r>
            <a:r>
              <a:rPr lang="en-US" altLang="zh-CN" b="0" i="0" dirty="0">
                <a:effectLst/>
                <a:latin typeface="-apple-system"/>
              </a:rPr>
              <a:t>IOPS</a:t>
            </a:r>
            <a:r>
              <a:rPr lang="zh-CN" altLang="en-US" b="0" i="0" dirty="0">
                <a:effectLst/>
                <a:latin typeface="-apple-system"/>
              </a:rPr>
              <a:t>；</a:t>
            </a:r>
            <a:endParaRPr lang="en-US" altLang="zh-CN" b="0" i="0" dirty="0">
              <a:effectLst/>
              <a:latin typeface="-apple-system"/>
            </a:endParaRPr>
          </a:p>
          <a:p>
            <a:pPr algn="l"/>
            <a:r>
              <a:rPr lang="en-US" altLang="zh-CN" b="0" i="0" dirty="0">
                <a:effectLst/>
                <a:latin typeface="-apple-system"/>
              </a:rPr>
              <a:t>r MB/s + w MB/s </a:t>
            </a:r>
            <a:r>
              <a:rPr lang="zh-CN" altLang="en-US" b="0" i="0" dirty="0">
                <a:effectLst/>
                <a:latin typeface="-apple-system"/>
              </a:rPr>
              <a:t>即为吞吐量；</a:t>
            </a:r>
            <a:endParaRPr lang="en-US" altLang="zh-CN" b="0" i="0" dirty="0">
              <a:effectLst/>
              <a:latin typeface="-apple-system"/>
            </a:endParaRPr>
          </a:p>
          <a:p>
            <a:pPr algn="l"/>
            <a:r>
              <a:rPr lang="en-US" altLang="zh-CN" b="0" i="0" dirty="0" err="1">
                <a:effectLst/>
                <a:latin typeface="-apple-system"/>
              </a:rPr>
              <a:t>r_await</a:t>
            </a:r>
            <a:r>
              <a:rPr lang="en-US" altLang="zh-CN" b="0" i="0" dirty="0">
                <a:effectLst/>
                <a:latin typeface="-apple-system"/>
              </a:rPr>
              <a:t>/</a:t>
            </a:r>
            <a:r>
              <a:rPr lang="en-US" altLang="zh-CN" b="0" i="0" dirty="0" err="1">
                <a:effectLst/>
                <a:latin typeface="-apple-system"/>
              </a:rPr>
              <a:t>w_await</a:t>
            </a:r>
            <a:r>
              <a:rPr lang="zh-CN" altLang="en-US" b="0" i="0" dirty="0">
                <a:effectLst/>
                <a:latin typeface="-apple-system"/>
              </a:rPr>
              <a:t>：读</a:t>
            </a:r>
            <a:r>
              <a:rPr lang="en-US" altLang="zh-CN" b="0" i="0" dirty="0">
                <a:effectLst/>
                <a:latin typeface="-apple-system"/>
              </a:rPr>
              <a:t>/</a:t>
            </a:r>
            <a:r>
              <a:rPr lang="zh-CN" altLang="en-US" b="0" i="0" dirty="0">
                <a:effectLst/>
                <a:latin typeface="-apple-system"/>
              </a:rPr>
              <a:t>写请求处理完成时间，等待时间</a:t>
            </a:r>
            <a:r>
              <a:rPr lang="en-US" altLang="zh-CN" b="0" i="0" dirty="0">
                <a:effectLst/>
                <a:latin typeface="-apple-system"/>
              </a:rPr>
              <a:t>+</a:t>
            </a:r>
            <a:r>
              <a:rPr lang="zh-CN" altLang="en-US" b="0" i="0" dirty="0">
                <a:effectLst/>
                <a:latin typeface="-apple-system"/>
              </a:rPr>
              <a:t>处理时间；</a:t>
            </a:r>
          </a:p>
        </p:txBody>
      </p:sp>
    </p:spTree>
    <p:extLst>
      <p:ext uri="{BB962C8B-B14F-4D97-AF65-F5344CB8AC3E}">
        <p14:creationId xmlns:p14="http://schemas.microsoft.com/office/powerpoint/2010/main" val="377373523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en-US" altLang="zh-CN" sz="7464" dirty="0" err="1">
                <a:ea typeface="Alibaba PuHuiTi B" panose="00020600040101010101" pitchFamily="18" charset="-122"/>
              </a:rPr>
              <a:t>Step2</a:t>
            </a:r>
            <a:r>
              <a:rPr lang="en-US" altLang="zh-CN" sz="7464" dirty="0">
                <a:ea typeface="Alibaba PuHuiTi B" panose="00020600040101010101" pitchFamily="18" charset="-122"/>
              </a:rPr>
              <a:t>: </a:t>
            </a:r>
            <a:r>
              <a:rPr lang="zh-CN" altLang="en-US" sz="7464" dirty="0">
                <a:ea typeface="Alibaba PuHuiTi B" panose="00020600040101010101" pitchFamily="18" charset="-122"/>
              </a:rPr>
              <a:t>查看进程</a:t>
            </a:r>
            <a:r>
              <a:rPr lang="en-US" altLang="zh-CN" sz="7464" dirty="0">
                <a:ea typeface="Alibaba PuHuiTi B" panose="00020600040101010101" pitchFamily="18" charset="-122"/>
              </a:rPr>
              <a:t>IO</a:t>
            </a:r>
            <a:r>
              <a:rPr lang="zh-CN" altLang="en-US" sz="7464" dirty="0">
                <a:ea typeface="Alibaba PuHuiTi B" panose="00020600040101010101" pitchFamily="18" charset="-122"/>
              </a:rPr>
              <a:t>统计</a:t>
            </a:r>
          </a:p>
        </p:txBody>
      </p:sp>
      <p:sp>
        <p:nvSpPr>
          <p:cNvPr id="3" name="文本框 2">
            <a:extLst>
              <a:ext uri="{FF2B5EF4-FFF2-40B4-BE49-F238E27FC236}">
                <a16:creationId xmlns:a16="http://schemas.microsoft.com/office/drawing/2014/main" id="{BC2C121A-8595-B3DF-B284-5C153837D220}"/>
              </a:ext>
            </a:extLst>
          </p:cNvPr>
          <p:cNvSpPr txBox="1"/>
          <p:nvPr/>
        </p:nvSpPr>
        <p:spPr>
          <a:xfrm>
            <a:off x="1333500" y="2251439"/>
            <a:ext cx="22402800" cy="2308324"/>
          </a:xfrm>
          <a:prstGeom prst="rect">
            <a:avLst/>
          </a:prstGeom>
          <a:noFill/>
        </p:spPr>
        <p:txBody>
          <a:bodyPr wrap="square">
            <a:spAutoFit/>
          </a:bodyPr>
          <a:lstStyle/>
          <a:p>
            <a:pPr algn="l">
              <a:buFont typeface="+mj-lt"/>
              <a:buAutoNum type="arabicPeriod"/>
            </a:pPr>
            <a:r>
              <a:rPr lang="en-US" altLang="zh-CN" b="0" i="0" dirty="0">
                <a:effectLst/>
                <a:latin typeface="-apple-system"/>
              </a:rPr>
              <a:t> </a:t>
            </a:r>
            <a:r>
              <a:rPr lang="en-US" altLang="zh-CN" b="0" i="0" dirty="0" err="1">
                <a:effectLst/>
                <a:latin typeface="-apple-system"/>
              </a:rPr>
              <a:t>iotop</a:t>
            </a:r>
            <a:r>
              <a:rPr lang="en-US" altLang="zh-CN" b="0" i="0" dirty="0">
                <a:effectLst/>
                <a:latin typeface="-apple-system"/>
              </a:rPr>
              <a:t>/</a:t>
            </a:r>
            <a:r>
              <a:rPr lang="en-US" altLang="zh-CN" b="0" i="0" dirty="0" err="1">
                <a:effectLst/>
                <a:latin typeface="-apple-system"/>
              </a:rPr>
              <a:t>pidstat</a:t>
            </a:r>
            <a:r>
              <a:rPr lang="zh-CN" altLang="en-US" b="0" i="0" dirty="0">
                <a:effectLst/>
                <a:latin typeface="-apple-system"/>
              </a:rPr>
              <a:t>命令可以查看系统中每个进程</a:t>
            </a:r>
            <a:r>
              <a:rPr lang="en-US" altLang="zh-CN" b="0" i="0" dirty="0">
                <a:effectLst/>
                <a:latin typeface="-apple-system"/>
              </a:rPr>
              <a:t>IO</a:t>
            </a:r>
            <a:r>
              <a:rPr lang="zh-CN" altLang="en-US" b="0" i="0" dirty="0">
                <a:effectLst/>
                <a:latin typeface="-apple-system"/>
              </a:rPr>
              <a:t>使用情况，利用这个信息可以找出占用</a:t>
            </a:r>
            <a:r>
              <a:rPr lang="en-US" altLang="zh-CN" b="0" i="0" dirty="0">
                <a:effectLst/>
                <a:latin typeface="-apple-system"/>
              </a:rPr>
              <a:t>IO</a:t>
            </a:r>
            <a:r>
              <a:rPr lang="zh-CN" altLang="en-US" b="0" i="0" dirty="0">
                <a:effectLst/>
                <a:latin typeface="-apple-system"/>
              </a:rPr>
              <a:t>最多的进程</a:t>
            </a:r>
            <a:endParaRPr lang="en-US" altLang="zh-CN" b="0" i="0" dirty="0">
              <a:effectLst/>
              <a:latin typeface="-apple-system"/>
            </a:endParaRPr>
          </a:p>
          <a:p>
            <a:pPr algn="l">
              <a:buFont typeface="+mj-lt"/>
              <a:buAutoNum type="arabicPeriod"/>
            </a:pPr>
            <a:endParaRPr lang="en-US" altLang="zh-CN" dirty="0">
              <a:latin typeface="-apple-system"/>
            </a:endParaRPr>
          </a:p>
          <a:p>
            <a:pPr algn="l"/>
            <a:r>
              <a:rPr lang="en-US" altLang="zh-CN" b="0" i="0" dirty="0" err="1">
                <a:effectLst/>
                <a:latin typeface="-apple-system"/>
              </a:rPr>
              <a:t>pidstat</a:t>
            </a:r>
            <a:r>
              <a:rPr lang="en-US" altLang="zh-CN" b="0" i="0" dirty="0">
                <a:effectLst/>
                <a:latin typeface="-apple-system"/>
              </a:rPr>
              <a:t> -d </a:t>
            </a:r>
          </a:p>
          <a:p>
            <a:pPr algn="l"/>
            <a:endParaRPr lang="en-US" altLang="zh-CN" b="0" i="0" dirty="0">
              <a:effectLst/>
              <a:latin typeface="-apple-system"/>
            </a:endParaRPr>
          </a:p>
        </p:txBody>
      </p:sp>
    </p:spTree>
    <p:extLst>
      <p:ext uri="{BB962C8B-B14F-4D97-AF65-F5344CB8AC3E}">
        <p14:creationId xmlns:p14="http://schemas.microsoft.com/office/powerpoint/2010/main" val="84876737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en-US" altLang="zh-CN" sz="7464" dirty="0" err="1">
                <a:ea typeface="Alibaba PuHuiTi B" panose="00020600040101010101" pitchFamily="18" charset="-122"/>
              </a:rPr>
              <a:t>Step3</a:t>
            </a:r>
            <a:r>
              <a:rPr lang="en-US" altLang="zh-CN" sz="7464" dirty="0">
                <a:ea typeface="Alibaba PuHuiTi B" panose="00020600040101010101" pitchFamily="18" charset="-122"/>
              </a:rPr>
              <a:t>: </a:t>
            </a:r>
            <a:r>
              <a:rPr lang="zh-CN" altLang="en-US" sz="7464" dirty="0">
                <a:ea typeface="Alibaba PuHuiTi B" panose="00020600040101010101" pitchFamily="18" charset="-122"/>
              </a:rPr>
              <a:t>分析进程</a:t>
            </a:r>
            <a:r>
              <a:rPr lang="en-US" altLang="zh-CN" sz="7464" dirty="0">
                <a:ea typeface="Alibaba PuHuiTi B" panose="00020600040101010101" pitchFamily="18" charset="-122"/>
              </a:rPr>
              <a:t>IO</a:t>
            </a:r>
            <a:r>
              <a:rPr lang="zh-CN" altLang="en-US" sz="7464" dirty="0">
                <a:ea typeface="Alibaba PuHuiTi B" panose="00020600040101010101" pitchFamily="18" charset="-122"/>
              </a:rPr>
              <a:t>行为</a:t>
            </a:r>
          </a:p>
        </p:txBody>
      </p:sp>
      <p:sp>
        <p:nvSpPr>
          <p:cNvPr id="3" name="文本框 2">
            <a:extLst>
              <a:ext uri="{FF2B5EF4-FFF2-40B4-BE49-F238E27FC236}">
                <a16:creationId xmlns:a16="http://schemas.microsoft.com/office/drawing/2014/main" id="{BC2C121A-8595-B3DF-B284-5C153837D220}"/>
              </a:ext>
            </a:extLst>
          </p:cNvPr>
          <p:cNvSpPr txBox="1"/>
          <p:nvPr/>
        </p:nvSpPr>
        <p:spPr>
          <a:xfrm>
            <a:off x="1333500" y="2251439"/>
            <a:ext cx="22402800" cy="6740307"/>
          </a:xfrm>
          <a:prstGeom prst="rect">
            <a:avLst/>
          </a:prstGeom>
          <a:noFill/>
        </p:spPr>
        <p:txBody>
          <a:bodyPr wrap="square">
            <a:spAutoFit/>
          </a:bodyPr>
          <a:lstStyle/>
          <a:p>
            <a:pPr algn="l">
              <a:buFont typeface="+mj-lt"/>
              <a:buAutoNum type="arabicPeriod"/>
            </a:pPr>
            <a:r>
              <a:rPr lang="en-US" altLang="zh-CN" b="0" i="0" dirty="0" err="1">
                <a:effectLst/>
                <a:latin typeface="-apple-system"/>
              </a:rPr>
              <a:t>ioprofile</a:t>
            </a:r>
            <a:r>
              <a:rPr lang="zh-CN" altLang="en-US" b="0" i="0" dirty="0">
                <a:effectLst/>
                <a:latin typeface="-apple-system"/>
              </a:rPr>
              <a:t>可以统计出某个进程对每个文件的读写情况，本质上是 </a:t>
            </a:r>
            <a:r>
              <a:rPr lang="en-US" altLang="zh-CN" b="0" i="0" dirty="0" err="1">
                <a:effectLst/>
                <a:latin typeface="-apple-system"/>
              </a:rPr>
              <a:t>lsof</a:t>
            </a:r>
            <a:r>
              <a:rPr lang="en-US" altLang="zh-CN" b="0" i="0" dirty="0">
                <a:effectLst/>
                <a:latin typeface="-apple-system"/>
              </a:rPr>
              <a:t> + </a:t>
            </a:r>
            <a:r>
              <a:rPr lang="en-US" altLang="zh-CN" b="0" i="0" dirty="0" err="1">
                <a:effectLst/>
                <a:latin typeface="-apple-system"/>
              </a:rPr>
              <a:t>strace</a:t>
            </a:r>
            <a:r>
              <a:rPr lang="zh-CN" altLang="en-US" b="0" i="0" dirty="0">
                <a:effectLst/>
                <a:latin typeface="-apple-system"/>
              </a:rPr>
              <a:t>。对于</a:t>
            </a:r>
            <a:r>
              <a:rPr lang="en-US" altLang="zh-CN" b="0" i="0" dirty="0">
                <a:effectLst/>
                <a:latin typeface="-apple-system"/>
              </a:rPr>
              <a:t>Java</a:t>
            </a:r>
            <a:r>
              <a:rPr lang="zh-CN" altLang="en-US" b="0" i="0" dirty="0">
                <a:effectLst/>
                <a:latin typeface="-apple-system"/>
              </a:rPr>
              <a:t>应用，还可以使用</a:t>
            </a:r>
            <a:r>
              <a:rPr lang="en-US" altLang="zh-CN" b="0" i="0" dirty="0" err="1">
                <a:effectLst/>
                <a:latin typeface="-apple-system"/>
              </a:rPr>
              <a:t>jstack</a:t>
            </a:r>
            <a:r>
              <a:rPr lang="zh-CN" altLang="en-US" b="0" i="0" dirty="0">
                <a:effectLst/>
                <a:latin typeface="-apple-system"/>
              </a:rPr>
              <a:t>等命令工具查看线程行为；</a:t>
            </a:r>
            <a:endParaRPr lang="en-US" altLang="zh-CN" b="0" i="0" dirty="0">
              <a:effectLst/>
              <a:latin typeface="-apple-system"/>
            </a:endParaRPr>
          </a:p>
          <a:p>
            <a:pPr algn="l">
              <a:buFont typeface="+mj-lt"/>
              <a:buAutoNum type="arabicPeriod"/>
            </a:pPr>
            <a:endParaRPr lang="en-US" altLang="zh-CN" dirty="0">
              <a:latin typeface="-apple-system"/>
            </a:endParaRPr>
          </a:p>
          <a:p>
            <a:pPr algn="l"/>
            <a:r>
              <a:rPr lang="en-US" altLang="zh-CN" b="0" i="0" dirty="0">
                <a:effectLst/>
                <a:latin typeface="-apple-system"/>
              </a:rPr>
              <a:t>#</a:t>
            </a:r>
            <a:r>
              <a:rPr lang="en-US" altLang="zh-CN" b="0" i="0" dirty="0" err="1">
                <a:effectLst/>
                <a:latin typeface="-apple-system"/>
              </a:rPr>
              <a:t>lsof</a:t>
            </a:r>
            <a:r>
              <a:rPr lang="zh-CN" altLang="en-US" b="0" i="0" dirty="0">
                <a:effectLst/>
                <a:latin typeface="-apple-system"/>
              </a:rPr>
              <a:t>：查看文件打开情况</a:t>
            </a:r>
            <a:endParaRPr lang="en-US" altLang="zh-CN" b="0" i="0" dirty="0">
              <a:effectLst/>
              <a:latin typeface="-apple-system"/>
            </a:endParaRPr>
          </a:p>
          <a:p>
            <a:pPr algn="l"/>
            <a:r>
              <a:rPr lang="zh-CN" altLang="en-US" b="0" i="0" dirty="0">
                <a:effectLst/>
                <a:latin typeface="-apple-system"/>
              </a:rPr>
              <a:t>查看某个进程打开的所有文件</a:t>
            </a:r>
            <a:r>
              <a:rPr lang="en-US" altLang="zh-CN" b="0" i="0" dirty="0">
                <a:effectLst/>
                <a:latin typeface="-apple-system"/>
              </a:rPr>
              <a:t>: </a:t>
            </a:r>
            <a:r>
              <a:rPr lang="en-US" altLang="zh-CN" b="0" i="0" dirty="0" err="1">
                <a:effectLst/>
                <a:latin typeface="-apple-system"/>
              </a:rPr>
              <a:t>lsof</a:t>
            </a:r>
            <a:r>
              <a:rPr lang="en-US" altLang="zh-CN" b="0" i="0" dirty="0">
                <a:effectLst/>
                <a:latin typeface="-apple-system"/>
              </a:rPr>
              <a:t> -p &lt;</a:t>
            </a:r>
            <a:r>
              <a:rPr lang="en-US" altLang="zh-CN" b="0" i="0" dirty="0" err="1">
                <a:effectLst/>
                <a:latin typeface="-apple-system"/>
              </a:rPr>
              <a:t>pid</a:t>
            </a:r>
            <a:r>
              <a:rPr lang="en-US" altLang="zh-CN" b="0" i="0" dirty="0">
                <a:effectLst/>
                <a:latin typeface="-apple-system"/>
              </a:rPr>
              <a:t>&gt;</a:t>
            </a:r>
          </a:p>
          <a:p>
            <a:pPr algn="l"/>
            <a:r>
              <a:rPr lang="zh-CN" altLang="en-US" b="0" i="0" dirty="0">
                <a:effectLst/>
                <a:latin typeface="-apple-system"/>
              </a:rPr>
              <a:t>查看打开某个某个文件的所有进程</a:t>
            </a:r>
            <a:r>
              <a:rPr lang="en-US" altLang="zh-CN" b="0" i="0" dirty="0">
                <a:effectLst/>
                <a:latin typeface="-apple-system"/>
              </a:rPr>
              <a:t>: </a:t>
            </a:r>
            <a:r>
              <a:rPr lang="en-US" altLang="zh-CN" b="0" i="0" dirty="0" err="1">
                <a:effectLst/>
                <a:latin typeface="-apple-system"/>
              </a:rPr>
              <a:t>lsof</a:t>
            </a:r>
            <a:r>
              <a:rPr lang="en-US" altLang="zh-CN" b="0" i="0" dirty="0">
                <a:effectLst/>
                <a:latin typeface="-apple-system"/>
              </a:rPr>
              <a:t> &lt;file&gt;123</a:t>
            </a:r>
          </a:p>
          <a:p>
            <a:pPr algn="l"/>
            <a:endParaRPr lang="en-US" altLang="zh-CN" dirty="0">
              <a:latin typeface="-apple-system"/>
            </a:endParaRPr>
          </a:p>
          <a:p>
            <a:pPr algn="l"/>
            <a:r>
              <a:rPr lang="en-US" altLang="zh-CN" b="0" i="0" dirty="0">
                <a:effectLst/>
                <a:latin typeface="-apple-system"/>
              </a:rPr>
              <a:t>#</a:t>
            </a:r>
            <a:r>
              <a:rPr lang="en-US" altLang="zh-CN" b="0" i="0" dirty="0" err="1">
                <a:effectLst/>
                <a:latin typeface="-apple-system"/>
              </a:rPr>
              <a:t>strace</a:t>
            </a:r>
            <a:r>
              <a:rPr lang="zh-CN" altLang="en-US" b="0" i="0" dirty="0">
                <a:effectLst/>
                <a:latin typeface="-apple-system"/>
              </a:rPr>
              <a:t>：跟踪系统调用</a:t>
            </a:r>
            <a:endParaRPr lang="en-US" altLang="zh-CN" b="0" i="0" dirty="0">
              <a:effectLst/>
              <a:latin typeface="-apple-system"/>
            </a:endParaRPr>
          </a:p>
          <a:p>
            <a:pPr algn="l"/>
            <a:endParaRPr lang="en-US" altLang="zh-CN" dirty="0">
              <a:latin typeface="-apple-system"/>
            </a:endParaRPr>
          </a:p>
          <a:p>
            <a:pPr algn="l"/>
            <a:r>
              <a:rPr lang="en-US" altLang="zh-CN" b="0" i="0" dirty="0">
                <a:effectLst/>
                <a:latin typeface="-apple-system"/>
              </a:rPr>
              <a:t>#timeout</a:t>
            </a:r>
            <a:r>
              <a:rPr lang="zh-CN" altLang="en-US" b="0" i="0" dirty="0">
                <a:effectLst/>
                <a:latin typeface="-apple-system"/>
              </a:rPr>
              <a:t>：限制命令执行时间</a:t>
            </a:r>
            <a:endParaRPr lang="en-US" altLang="zh-CN" b="0" i="0" dirty="0">
              <a:effectLst/>
              <a:latin typeface="-apple-system"/>
            </a:endParaRPr>
          </a:p>
          <a:p>
            <a:pPr algn="l"/>
            <a:endParaRPr lang="en-US" altLang="zh-CN" dirty="0">
              <a:latin typeface="-apple-system"/>
            </a:endParaRPr>
          </a:p>
          <a:p>
            <a:pPr algn="l"/>
            <a:r>
              <a:rPr lang="en-US" altLang="zh-CN" b="0" i="0" dirty="0">
                <a:effectLst/>
                <a:latin typeface="-apple-system"/>
              </a:rPr>
              <a:t>timeout 5 </a:t>
            </a:r>
            <a:r>
              <a:rPr lang="en-US" altLang="zh-CN" b="0" i="0" dirty="0" err="1">
                <a:effectLst/>
                <a:latin typeface="-apple-system"/>
              </a:rPr>
              <a:t>strace</a:t>
            </a:r>
            <a:r>
              <a:rPr lang="en-US" altLang="zh-CN" b="0" i="0" dirty="0">
                <a:effectLst/>
                <a:latin typeface="-apple-system"/>
              </a:rPr>
              <a:t> -f -F -o &lt;</a:t>
            </a:r>
            <a:r>
              <a:rPr lang="en-US" altLang="zh-CN" b="0" i="0" dirty="0" err="1">
                <a:effectLst/>
                <a:latin typeface="-apple-system"/>
              </a:rPr>
              <a:t>outputfile</a:t>
            </a:r>
            <a:r>
              <a:rPr lang="en-US" altLang="zh-CN" b="0" i="0" dirty="0">
                <a:effectLst/>
                <a:latin typeface="-apple-system"/>
              </a:rPr>
              <a:t>&gt; -p &lt;</a:t>
            </a:r>
            <a:r>
              <a:rPr lang="en-US" altLang="zh-CN" b="0" i="0" dirty="0" err="1">
                <a:effectLst/>
                <a:latin typeface="-apple-system"/>
              </a:rPr>
              <a:t>pid</a:t>
            </a:r>
            <a:r>
              <a:rPr lang="en-US" altLang="zh-CN" b="0" i="0" dirty="0">
                <a:effectLst/>
                <a:latin typeface="-apple-system"/>
              </a:rPr>
              <a:t>&gt;</a:t>
            </a:r>
          </a:p>
        </p:txBody>
      </p:sp>
    </p:spTree>
    <p:extLst>
      <p:ext uri="{BB962C8B-B14F-4D97-AF65-F5344CB8AC3E}">
        <p14:creationId xmlns:p14="http://schemas.microsoft.com/office/powerpoint/2010/main" val="2583838700"/>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zh-CN" altLang="en-US" sz="7464" dirty="0">
                <a:ea typeface="Alibaba PuHuiTi B" panose="00020600040101010101" pitchFamily="18" charset="-122"/>
              </a:rPr>
              <a:t>指标 → 工具</a:t>
            </a:r>
          </a:p>
        </p:txBody>
      </p:sp>
      <p:pic>
        <p:nvPicPr>
          <p:cNvPr id="2050" name="Picture 2" descr="在这里插入图片描述">
            <a:extLst>
              <a:ext uri="{FF2B5EF4-FFF2-40B4-BE49-F238E27FC236}">
                <a16:creationId xmlns:a16="http://schemas.microsoft.com/office/drawing/2014/main" id="{7158FF28-5D81-6846-7F4D-C20A41B59AC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91930" y="0"/>
            <a:ext cx="12301537"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1887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idx="4294967295"/>
          </p:nvPr>
        </p:nvSpPr>
        <p:spPr>
          <a:xfrm>
            <a:off x="1571675" y="194674"/>
            <a:ext cx="13203925" cy="2056765"/>
          </a:xfrm>
        </p:spPr>
        <p:txBody>
          <a:bodyPr>
            <a:normAutofit/>
          </a:bodyPr>
          <a:lstStyle/>
          <a:p>
            <a:r>
              <a:rPr lang="zh-CN" altLang="en-US" sz="7464" dirty="0">
                <a:ea typeface="Alibaba PuHuiTi B" panose="00020600040101010101" pitchFamily="18" charset="-122"/>
              </a:rPr>
              <a:t>工具 → 指标</a:t>
            </a:r>
          </a:p>
        </p:txBody>
      </p:sp>
      <p:pic>
        <p:nvPicPr>
          <p:cNvPr id="3074" name="Picture 2" descr="在这里插入图片描述">
            <a:extLst>
              <a:ext uri="{FF2B5EF4-FFF2-40B4-BE49-F238E27FC236}">
                <a16:creationId xmlns:a16="http://schemas.microsoft.com/office/drawing/2014/main" id="{1D704AB9-5CCE-E51A-A4C5-8123849023C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13638" y="0"/>
            <a:ext cx="935037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231320"/>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84B3C0B-0AD8-5C60-BF73-7A399CA0857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71206" y="-191387"/>
            <a:ext cx="18288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81208"/>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A546D3C-6CB2-8B36-6DC4-EF106A1A0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921" y="-1"/>
            <a:ext cx="19199361" cy="1343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56812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B9A61ED-EFAC-BC00-3C19-52A410DE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271" y="0"/>
            <a:ext cx="19594286"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3832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FE1D27C-FC07-01AA-2951-6B6DEB306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739" y="0"/>
            <a:ext cx="19594286"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25228"/>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6A91743-4621-9BE5-DBBB-6C0F5D7B7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631" y="0"/>
            <a:ext cx="19594286"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0538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CE8AB74-D72D-67E1-5470-1A0A229CF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452" y="0"/>
            <a:ext cx="19594286"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68635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628D288-4D92-EC2F-3DC1-13AB6E5CF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4" y="0"/>
            <a:ext cx="23924427" cy="1356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87317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sld>
</file>

<file path=ppt/theme/theme1.xml><?xml version="1.0" encoding="utf-8"?>
<a:theme xmlns:a="http://schemas.openxmlformats.org/drawingml/2006/main" name="Office Theme">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33513</TotalTime>
  <Words>2373</Words>
  <Application>Microsoft Office PowerPoint</Application>
  <PresentationFormat>自定义</PresentationFormat>
  <Paragraphs>107</Paragraphs>
  <Slides>25</Slides>
  <Notes>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Alibaba PuHuiTi B</vt:lpstr>
      <vt:lpstr>-apple-system</vt:lpstr>
      <vt:lpstr>Arial Unicode MS</vt:lpstr>
      <vt:lpstr>PingFang SC</vt:lpstr>
      <vt:lpstr>等线</vt:lpstr>
      <vt:lpstr>等线 Light</vt:lpstr>
      <vt:lpstr>Arial</vt:lpstr>
      <vt:lpstr>Calibri</vt:lpstr>
      <vt:lpstr>Lato Light</vt:lpstr>
      <vt:lpstr>Office Theme</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性能分析的方法论  性能数据的搜集  性能数据的可视化</vt:lpstr>
      <vt:lpstr>缓存</vt:lpstr>
      <vt:lpstr>Linux内核中的IO栈 </vt:lpstr>
      <vt:lpstr>Buffered IO、mmap(2)、Direct IO</vt:lpstr>
      <vt:lpstr>Page Cache 的同步</vt:lpstr>
      <vt:lpstr>刷新策略由以下几个参数决定：</vt:lpstr>
      <vt:lpstr>文件操作与锁</vt:lpstr>
      <vt:lpstr>磁盘性能指标</vt:lpstr>
      <vt:lpstr>IO问题排查思路</vt:lpstr>
      <vt:lpstr>IO问题排查思路</vt:lpstr>
      <vt:lpstr>Step1: 查看系统IO情况</vt:lpstr>
      <vt:lpstr>Step2: 查看进程IO统计</vt:lpstr>
      <vt:lpstr>Step3: 分析进程IO行为</vt:lpstr>
      <vt:lpstr>指标 → 工具</vt:lpstr>
      <vt:lpstr>工具 → 指标</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 1</dc:creator>
  <cp:keywords/>
  <dc:description/>
  <cp:lastModifiedBy>Daniel Wang</cp:lastModifiedBy>
  <cp:revision>2507</cp:revision>
  <dcterms:created xsi:type="dcterms:W3CDTF">2014-11-12T21:47:38Z</dcterms:created>
  <dcterms:modified xsi:type="dcterms:W3CDTF">2023-08-17T05:38:05Z</dcterms:modified>
  <cp:category/>
</cp:coreProperties>
</file>